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1" r:id="rId6"/>
    <p:sldId id="262" r:id="rId7"/>
    <p:sldId id="317" r:id="rId8"/>
    <p:sldId id="290" r:id="rId9"/>
    <p:sldId id="274" r:id="rId10"/>
    <p:sldId id="291" r:id="rId11"/>
    <p:sldId id="276" r:id="rId12"/>
    <p:sldId id="277" r:id="rId13"/>
    <p:sldId id="332" r:id="rId14"/>
    <p:sldId id="279" r:id="rId15"/>
    <p:sldId id="328" r:id="rId16"/>
    <p:sldId id="329" r:id="rId17"/>
    <p:sldId id="282" r:id="rId18"/>
    <p:sldId id="330" r:id="rId19"/>
    <p:sldId id="331" r:id="rId20"/>
    <p:sldId id="280" r:id="rId21"/>
    <p:sldId id="333" r:id="rId22"/>
    <p:sldId id="334" r:id="rId23"/>
    <p:sldId id="338" r:id="rId24"/>
    <p:sldId id="335" r:id="rId25"/>
    <p:sldId id="336" r:id="rId26"/>
    <p:sldId id="281" r:id="rId27"/>
    <p:sldId id="313" r:id="rId28"/>
    <p:sldId id="314" r:id="rId29"/>
    <p:sldId id="315" r:id="rId30"/>
    <p:sldId id="316" r:id="rId31"/>
    <p:sldId id="289" r:id="rId32"/>
    <p:sldId id="318" r:id="rId33"/>
    <p:sldId id="319" r:id="rId34"/>
    <p:sldId id="320" r:id="rId35"/>
    <p:sldId id="321" r:id="rId36"/>
    <p:sldId id="337" r:id="rId37"/>
    <p:sldId id="293" r:id="rId38"/>
    <p:sldId id="294" r:id="rId39"/>
    <p:sldId id="324" r:id="rId40"/>
    <p:sldId id="295" r:id="rId41"/>
    <p:sldId id="296" r:id="rId42"/>
    <p:sldId id="297" r:id="rId43"/>
    <p:sldId id="322" r:id="rId44"/>
    <p:sldId id="298" r:id="rId45"/>
    <p:sldId id="323" r:id="rId46"/>
    <p:sldId id="301" r:id="rId47"/>
    <p:sldId id="304" r:id="rId48"/>
    <p:sldId id="306" r:id="rId49"/>
    <p:sldId id="307" r:id="rId50"/>
    <p:sldId id="308" r:id="rId51"/>
    <p:sldId id="312" r:id="rId52"/>
    <p:sldId id="309" r:id="rId53"/>
    <p:sldId id="310" r:id="rId54"/>
    <p:sldId id="311" r:id="rId55"/>
  </p:sldIdLst>
  <p:sldSz cx="12192000" cy="6858000"/>
  <p:notesSz cx="6858000" cy="9144000"/>
  <p:embeddedFontLst>
    <p:embeddedFont>
      <p:font typeface="Aptos Narrow" panose="020B0004020202020204" pitchFamily="34" charset="0"/>
      <p:regular r:id="rId57"/>
      <p:bold r:id="rId58"/>
      <p:italic r:id="rId59"/>
      <p:boldItalic r:id="rId60"/>
    </p:embeddedFont>
    <p:embeddedFont>
      <p:font typeface="Gill Sans" panose="020B0604020202020204" charset="0"/>
      <p:regular r:id="rId61"/>
      <p:bold r:id="rId62"/>
    </p:embeddedFont>
    <p:embeddedFont>
      <p:font typeface="Noto Sans Symbols" pitchFamily="2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hdYlp99imsHFHvjuTEZElq7/mn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A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F30478-B0F2-45A9-8981-4ED432216EE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4D6CA14-1E2F-40FC-B600-AE913ECAF5DE}">
      <dgm:prSet phldrT="[Text]"/>
      <dgm:spPr/>
      <dgm:t>
        <a:bodyPr/>
        <a:lstStyle/>
        <a:p>
          <a:r>
            <a:rPr lang="en-US" dirty="0"/>
            <a:t>Bagian Awal</a:t>
          </a:r>
        </a:p>
      </dgm:t>
    </dgm:pt>
    <dgm:pt modelId="{96EA2CF2-2B86-4C6E-B71B-8B0176C27481}" type="parTrans" cxnId="{ED25A1CA-8BE9-42A8-9002-65E5CE70097C}">
      <dgm:prSet/>
      <dgm:spPr/>
      <dgm:t>
        <a:bodyPr/>
        <a:lstStyle/>
        <a:p>
          <a:endParaRPr lang="en-US"/>
        </a:p>
      </dgm:t>
    </dgm:pt>
    <dgm:pt modelId="{BB2B0664-F3D0-4521-BF1C-FB98B6BCFD6A}" type="sibTrans" cxnId="{ED25A1CA-8BE9-42A8-9002-65E5CE70097C}">
      <dgm:prSet/>
      <dgm:spPr/>
      <dgm:t>
        <a:bodyPr/>
        <a:lstStyle/>
        <a:p>
          <a:endParaRPr lang="en-US"/>
        </a:p>
      </dgm:t>
    </dgm:pt>
    <dgm:pt modelId="{9D87774D-6D0F-45EF-8CF8-4E58BBD66D32}">
      <dgm:prSet phldrT="[Text]"/>
      <dgm:spPr/>
      <dgm:t>
        <a:bodyPr/>
        <a:lstStyle/>
        <a:p>
          <a:r>
            <a:rPr lang="en-US" dirty="0"/>
            <a:t>ISI</a:t>
          </a:r>
        </a:p>
      </dgm:t>
    </dgm:pt>
    <dgm:pt modelId="{4C7D5790-5EDB-4213-B377-2C5DB67078D4}" type="parTrans" cxnId="{1926DB33-BA66-42D3-8DDF-3B635EF70972}">
      <dgm:prSet/>
      <dgm:spPr/>
      <dgm:t>
        <a:bodyPr/>
        <a:lstStyle/>
        <a:p>
          <a:endParaRPr lang="en-US"/>
        </a:p>
      </dgm:t>
    </dgm:pt>
    <dgm:pt modelId="{3050A169-F300-44F7-AD19-280441352276}" type="sibTrans" cxnId="{1926DB33-BA66-42D3-8DDF-3B635EF70972}">
      <dgm:prSet/>
      <dgm:spPr/>
      <dgm:t>
        <a:bodyPr/>
        <a:lstStyle/>
        <a:p>
          <a:endParaRPr lang="en-US"/>
        </a:p>
      </dgm:t>
    </dgm:pt>
    <dgm:pt modelId="{B04BFAF5-1804-4179-9C7B-7ACE7589C7C7}">
      <dgm:prSet phldrT="[Text]"/>
      <dgm:spPr/>
      <dgm:t>
        <a:bodyPr/>
        <a:lstStyle/>
        <a:p>
          <a:r>
            <a:rPr lang="en-US" dirty="0"/>
            <a:t>Bagian Akhir</a:t>
          </a:r>
        </a:p>
      </dgm:t>
    </dgm:pt>
    <dgm:pt modelId="{A8A23FFE-EE9E-434E-86FA-E0CD5714BEE0}" type="parTrans" cxnId="{7F2DD488-3A93-4994-AD5E-A8A6BB925AAC}">
      <dgm:prSet/>
      <dgm:spPr/>
      <dgm:t>
        <a:bodyPr/>
        <a:lstStyle/>
        <a:p>
          <a:endParaRPr lang="en-US"/>
        </a:p>
      </dgm:t>
    </dgm:pt>
    <dgm:pt modelId="{85E54613-3049-45D4-A256-F7CBF1B8F55A}" type="sibTrans" cxnId="{7F2DD488-3A93-4994-AD5E-A8A6BB925AAC}">
      <dgm:prSet/>
      <dgm:spPr/>
      <dgm:t>
        <a:bodyPr/>
        <a:lstStyle/>
        <a:p>
          <a:endParaRPr lang="en-US"/>
        </a:p>
      </dgm:t>
    </dgm:pt>
    <dgm:pt modelId="{E719F030-5742-435A-B5F9-6DE84BD0395E}" type="pres">
      <dgm:prSet presAssocID="{40F30478-B0F2-45A9-8981-4ED432216EE3}" presName="Name0" presStyleCnt="0">
        <dgm:presLayoutVars>
          <dgm:chMax val="7"/>
          <dgm:chPref val="7"/>
          <dgm:dir/>
        </dgm:presLayoutVars>
      </dgm:prSet>
      <dgm:spPr/>
    </dgm:pt>
    <dgm:pt modelId="{03982C64-881B-4C60-92D2-C8F47EDC02EA}" type="pres">
      <dgm:prSet presAssocID="{40F30478-B0F2-45A9-8981-4ED432216EE3}" presName="Name1" presStyleCnt="0"/>
      <dgm:spPr/>
    </dgm:pt>
    <dgm:pt modelId="{659A37F7-64E7-4824-B44C-0EA2330947FC}" type="pres">
      <dgm:prSet presAssocID="{40F30478-B0F2-45A9-8981-4ED432216EE3}" presName="cycle" presStyleCnt="0"/>
      <dgm:spPr/>
    </dgm:pt>
    <dgm:pt modelId="{56E687DE-6EF4-4EBD-A98B-00BCEC1C5B23}" type="pres">
      <dgm:prSet presAssocID="{40F30478-B0F2-45A9-8981-4ED432216EE3}" presName="srcNode" presStyleLbl="node1" presStyleIdx="0" presStyleCnt="3"/>
      <dgm:spPr/>
    </dgm:pt>
    <dgm:pt modelId="{19076BAE-6B4B-4815-B75B-28A8712B4E60}" type="pres">
      <dgm:prSet presAssocID="{40F30478-B0F2-45A9-8981-4ED432216EE3}" presName="conn" presStyleLbl="parChTrans1D2" presStyleIdx="0" presStyleCnt="1"/>
      <dgm:spPr/>
    </dgm:pt>
    <dgm:pt modelId="{B6DA20C7-D425-4756-9DBB-D4308A35D9BD}" type="pres">
      <dgm:prSet presAssocID="{40F30478-B0F2-45A9-8981-4ED432216EE3}" presName="extraNode" presStyleLbl="node1" presStyleIdx="0" presStyleCnt="3"/>
      <dgm:spPr/>
    </dgm:pt>
    <dgm:pt modelId="{5C298E16-CC0D-4EB2-9B85-09FDACDC27D1}" type="pres">
      <dgm:prSet presAssocID="{40F30478-B0F2-45A9-8981-4ED432216EE3}" presName="dstNode" presStyleLbl="node1" presStyleIdx="0" presStyleCnt="3"/>
      <dgm:spPr/>
    </dgm:pt>
    <dgm:pt modelId="{0282E0F9-2A2A-4288-8C63-27580734E2AB}" type="pres">
      <dgm:prSet presAssocID="{44D6CA14-1E2F-40FC-B600-AE913ECAF5DE}" presName="text_1" presStyleLbl="node1" presStyleIdx="0" presStyleCnt="3">
        <dgm:presLayoutVars>
          <dgm:bulletEnabled val="1"/>
        </dgm:presLayoutVars>
      </dgm:prSet>
      <dgm:spPr/>
    </dgm:pt>
    <dgm:pt modelId="{C94C9C08-6358-476F-972A-A0139F3BDC9F}" type="pres">
      <dgm:prSet presAssocID="{44D6CA14-1E2F-40FC-B600-AE913ECAF5DE}" presName="accent_1" presStyleCnt="0"/>
      <dgm:spPr/>
    </dgm:pt>
    <dgm:pt modelId="{6DE7A9C7-BEDC-47E7-BFBE-2C25AB5ABE8C}" type="pres">
      <dgm:prSet presAssocID="{44D6CA14-1E2F-40FC-B600-AE913ECAF5DE}" presName="accentRepeatNode" presStyleLbl="solidFgAcc1" presStyleIdx="0" presStyleCnt="3"/>
      <dgm:spPr/>
    </dgm:pt>
    <dgm:pt modelId="{2B6E96FB-E2D8-4C54-8D79-7248168A9A80}" type="pres">
      <dgm:prSet presAssocID="{9D87774D-6D0F-45EF-8CF8-4E58BBD66D32}" presName="text_2" presStyleLbl="node1" presStyleIdx="1" presStyleCnt="3">
        <dgm:presLayoutVars>
          <dgm:bulletEnabled val="1"/>
        </dgm:presLayoutVars>
      </dgm:prSet>
      <dgm:spPr/>
    </dgm:pt>
    <dgm:pt modelId="{0BDC3CBC-6D9E-4EA6-9679-4DC3018250C0}" type="pres">
      <dgm:prSet presAssocID="{9D87774D-6D0F-45EF-8CF8-4E58BBD66D32}" presName="accent_2" presStyleCnt="0"/>
      <dgm:spPr/>
    </dgm:pt>
    <dgm:pt modelId="{A0868783-FA96-4A90-841E-70BABB3B8651}" type="pres">
      <dgm:prSet presAssocID="{9D87774D-6D0F-45EF-8CF8-4E58BBD66D32}" presName="accentRepeatNode" presStyleLbl="solidFgAcc1" presStyleIdx="1" presStyleCnt="3"/>
      <dgm:spPr/>
    </dgm:pt>
    <dgm:pt modelId="{EC605C30-4C58-4375-B310-643A295B93FC}" type="pres">
      <dgm:prSet presAssocID="{B04BFAF5-1804-4179-9C7B-7ACE7589C7C7}" presName="text_3" presStyleLbl="node1" presStyleIdx="2" presStyleCnt="3">
        <dgm:presLayoutVars>
          <dgm:bulletEnabled val="1"/>
        </dgm:presLayoutVars>
      </dgm:prSet>
      <dgm:spPr/>
    </dgm:pt>
    <dgm:pt modelId="{55684159-EF97-4AF9-ADC2-FD68A8121B44}" type="pres">
      <dgm:prSet presAssocID="{B04BFAF5-1804-4179-9C7B-7ACE7589C7C7}" presName="accent_3" presStyleCnt="0"/>
      <dgm:spPr/>
    </dgm:pt>
    <dgm:pt modelId="{B158B17C-5EC3-4A65-97FD-F85268C151C7}" type="pres">
      <dgm:prSet presAssocID="{B04BFAF5-1804-4179-9C7B-7ACE7589C7C7}" presName="accentRepeatNode" presStyleLbl="solidFgAcc1" presStyleIdx="2" presStyleCnt="3"/>
      <dgm:spPr/>
    </dgm:pt>
  </dgm:ptLst>
  <dgm:cxnLst>
    <dgm:cxn modelId="{1926DB33-BA66-42D3-8DDF-3B635EF70972}" srcId="{40F30478-B0F2-45A9-8981-4ED432216EE3}" destId="{9D87774D-6D0F-45EF-8CF8-4E58BBD66D32}" srcOrd="1" destOrd="0" parTransId="{4C7D5790-5EDB-4213-B377-2C5DB67078D4}" sibTransId="{3050A169-F300-44F7-AD19-280441352276}"/>
    <dgm:cxn modelId="{2357D75F-D3FA-4B40-A2E9-3A72B71B31E4}" type="presOf" srcId="{9D87774D-6D0F-45EF-8CF8-4E58BBD66D32}" destId="{2B6E96FB-E2D8-4C54-8D79-7248168A9A80}" srcOrd="0" destOrd="0" presId="urn:microsoft.com/office/officeart/2008/layout/VerticalCurvedList"/>
    <dgm:cxn modelId="{7F2DD488-3A93-4994-AD5E-A8A6BB925AAC}" srcId="{40F30478-B0F2-45A9-8981-4ED432216EE3}" destId="{B04BFAF5-1804-4179-9C7B-7ACE7589C7C7}" srcOrd="2" destOrd="0" parTransId="{A8A23FFE-EE9E-434E-86FA-E0CD5714BEE0}" sibTransId="{85E54613-3049-45D4-A256-F7CBF1B8F55A}"/>
    <dgm:cxn modelId="{0677A7A2-645D-430B-8F38-6B053A00E042}" type="presOf" srcId="{44D6CA14-1E2F-40FC-B600-AE913ECAF5DE}" destId="{0282E0F9-2A2A-4288-8C63-27580734E2AB}" srcOrd="0" destOrd="0" presId="urn:microsoft.com/office/officeart/2008/layout/VerticalCurvedList"/>
    <dgm:cxn modelId="{52F124C2-971D-4089-A895-C967FFF095C2}" type="presOf" srcId="{B04BFAF5-1804-4179-9C7B-7ACE7589C7C7}" destId="{EC605C30-4C58-4375-B310-643A295B93FC}" srcOrd="0" destOrd="0" presId="urn:microsoft.com/office/officeart/2008/layout/VerticalCurvedList"/>
    <dgm:cxn modelId="{ED25A1CA-8BE9-42A8-9002-65E5CE70097C}" srcId="{40F30478-B0F2-45A9-8981-4ED432216EE3}" destId="{44D6CA14-1E2F-40FC-B600-AE913ECAF5DE}" srcOrd="0" destOrd="0" parTransId="{96EA2CF2-2B86-4C6E-B71B-8B0176C27481}" sibTransId="{BB2B0664-F3D0-4521-BF1C-FB98B6BCFD6A}"/>
    <dgm:cxn modelId="{70AF77D4-B729-441F-AE7F-EE26B91DFD5A}" type="presOf" srcId="{BB2B0664-F3D0-4521-BF1C-FB98B6BCFD6A}" destId="{19076BAE-6B4B-4815-B75B-28A8712B4E60}" srcOrd="0" destOrd="0" presId="urn:microsoft.com/office/officeart/2008/layout/VerticalCurvedList"/>
    <dgm:cxn modelId="{DA1D0EFA-4173-4F4F-9FAD-A6BBE8CFD578}" type="presOf" srcId="{40F30478-B0F2-45A9-8981-4ED432216EE3}" destId="{E719F030-5742-435A-B5F9-6DE84BD0395E}" srcOrd="0" destOrd="0" presId="urn:microsoft.com/office/officeart/2008/layout/VerticalCurvedList"/>
    <dgm:cxn modelId="{C1566AAF-31EA-4866-9B37-38ABF8F07692}" type="presParOf" srcId="{E719F030-5742-435A-B5F9-6DE84BD0395E}" destId="{03982C64-881B-4C60-92D2-C8F47EDC02EA}" srcOrd="0" destOrd="0" presId="urn:microsoft.com/office/officeart/2008/layout/VerticalCurvedList"/>
    <dgm:cxn modelId="{8ABB83EB-4894-4EC1-85DC-29625959A12B}" type="presParOf" srcId="{03982C64-881B-4C60-92D2-C8F47EDC02EA}" destId="{659A37F7-64E7-4824-B44C-0EA2330947FC}" srcOrd="0" destOrd="0" presId="urn:microsoft.com/office/officeart/2008/layout/VerticalCurvedList"/>
    <dgm:cxn modelId="{EB02A966-DC2F-465F-9F19-71D518C2A8B9}" type="presParOf" srcId="{659A37F7-64E7-4824-B44C-0EA2330947FC}" destId="{56E687DE-6EF4-4EBD-A98B-00BCEC1C5B23}" srcOrd="0" destOrd="0" presId="urn:microsoft.com/office/officeart/2008/layout/VerticalCurvedList"/>
    <dgm:cxn modelId="{C427E22A-EB00-4F3C-B19C-31D48861BFBF}" type="presParOf" srcId="{659A37F7-64E7-4824-B44C-0EA2330947FC}" destId="{19076BAE-6B4B-4815-B75B-28A8712B4E60}" srcOrd="1" destOrd="0" presId="urn:microsoft.com/office/officeart/2008/layout/VerticalCurvedList"/>
    <dgm:cxn modelId="{0658DE21-CEB1-4D99-B84C-50CB504B6343}" type="presParOf" srcId="{659A37F7-64E7-4824-B44C-0EA2330947FC}" destId="{B6DA20C7-D425-4756-9DBB-D4308A35D9BD}" srcOrd="2" destOrd="0" presId="urn:microsoft.com/office/officeart/2008/layout/VerticalCurvedList"/>
    <dgm:cxn modelId="{21D9E267-AA19-4AFE-9016-A993E52E1E3B}" type="presParOf" srcId="{659A37F7-64E7-4824-B44C-0EA2330947FC}" destId="{5C298E16-CC0D-4EB2-9B85-09FDACDC27D1}" srcOrd="3" destOrd="0" presId="urn:microsoft.com/office/officeart/2008/layout/VerticalCurvedList"/>
    <dgm:cxn modelId="{35662AFB-82A1-4B77-80B8-F91A590C2B0B}" type="presParOf" srcId="{03982C64-881B-4C60-92D2-C8F47EDC02EA}" destId="{0282E0F9-2A2A-4288-8C63-27580734E2AB}" srcOrd="1" destOrd="0" presId="urn:microsoft.com/office/officeart/2008/layout/VerticalCurvedList"/>
    <dgm:cxn modelId="{D72D55B5-4B42-45F5-A002-14588589A537}" type="presParOf" srcId="{03982C64-881B-4C60-92D2-C8F47EDC02EA}" destId="{C94C9C08-6358-476F-972A-A0139F3BDC9F}" srcOrd="2" destOrd="0" presId="urn:microsoft.com/office/officeart/2008/layout/VerticalCurvedList"/>
    <dgm:cxn modelId="{C2051C3D-3391-4C8C-984A-BAF83175CD14}" type="presParOf" srcId="{C94C9C08-6358-476F-972A-A0139F3BDC9F}" destId="{6DE7A9C7-BEDC-47E7-BFBE-2C25AB5ABE8C}" srcOrd="0" destOrd="0" presId="urn:microsoft.com/office/officeart/2008/layout/VerticalCurvedList"/>
    <dgm:cxn modelId="{E77BE4E3-02A9-41B4-8A3D-E07293FAE55F}" type="presParOf" srcId="{03982C64-881B-4C60-92D2-C8F47EDC02EA}" destId="{2B6E96FB-E2D8-4C54-8D79-7248168A9A80}" srcOrd="3" destOrd="0" presId="urn:microsoft.com/office/officeart/2008/layout/VerticalCurvedList"/>
    <dgm:cxn modelId="{94B5B7DD-E9C4-4EFE-9A62-05B509491727}" type="presParOf" srcId="{03982C64-881B-4C60-92D2-C8F47EDC02EA}" destId="{0BDC3CBC-6D9E-4EA6-9679-4DC3018250C0}" srcOrd="4" destOrd="0" presId="urn:microsoft.com/office/officeart/2008/layout/VerticalCurvedList"/>
    <dgm:cxn modelId="{A4A0DF94-7334-4B8C-834E-294B6AE88A70}" type="presParOf" srcId="{0BDC3CBC-6D9E-4EA6-9679-4DC3018250C0}" destId="{A0868783-FA96-4A90-841E-70BABB3B8651}" srcOrd="0" destOrd="0" presId="urn:microsoft.com/office/officeart/2008/layout/VerticalCurvedList"/>
    <dgm:cxn modelId="{3068115B-419B-4A38-A430-B90195C7242D}" type="presParOf" srcId="{03982C64-881B-4C60-92D2-C8F47EDC02EA}" destId="{EC605C30-4C58-4375-B310-643A295B93FC}" srcOrd="5" destOrd="0" presId="urn:microsoft.com/office/officeart/2008/layout/VerticalCurvedList"/>
    <dgm:cxn modelId="{39D05CF2-6CA1-4550-A919-67F59E73B052}" type="presParOf" srcId="{03982C64-881B-4C60-92D2-C8F47EDC02EA}" destId="{55684159-EF97-4AF9-ADC2-FD68A8121B44}" srcOrd="6" destOrd="0" presId="urn:microsoft.com/office/officeart/2008/layout/VerticalCurvedList"/>
    <dgm:cxn modelId="{A69DBC74-7543-48ED-92B8-7755BBE4DA7C}" type="presParOf" srcId="{55684159-EF97-4AF9-ADC2-FD68A8121B44}" destId="{B158B17C-5EC3-4A65-97FD-F85268C151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76BAE-6B4B-4815-B75B-28A8712B4E60}">
      <dsp:nvSpPr>
        <dsp:cNvPr id="0" name=""/>
        <dsp:cNvSpPr/>
      </dsp:nvSpPr>
      <dsp:spPr>
        <a:xfrm>
          <a:off x="-3185385" y="-490210"/>
          <a:ext cx="3799084" cy="3799084"/>
        </a:xfrm>
        <a:prstGeom prst="blockArc">
          <a:avLst>
            <a:gd name="adj1" fmla="val 18900000"/>
            <a:gd name="adj2" fmla="val 2700000"/>
            <a:gd name="adj3" fmla="val 569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2E0F9-2A2A-4288-8C63-27580734E2AB}">
      <dsp:nvSpPr>
        <dsp:cNvPr id="0" name=""/>
        <dsp:cNvSpPr/>
      </dsp:nvSpPr>
      <dsp:spPr>
        <a:xfrm>
          <a:off x="394610" y="281866"/>
          <a:ext cx="3908854" cy="5637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463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Bagian Awal</a:t>
          </a:r>
        </a:p>
      </dsp:txBody>
      <dsp:txXfrm>
        <a:off x="394610" y="281866"/>
        <a:ext cx="3908854" cy="563732"/>
      </dsp:txXfrm>
    </dsp:sp>
    <dsp:sp modelId="{6DE7A9C7-BEDC-47E7-BFBE-2C25AB5ABE8C}">
      <dsp:nvSpPr>
        <dsp:cNvPr id="0" name=""/>
        <dsp:cNvSpPr/>
      </dsp:nvSpPr>
      <dsp:spPr>
        <a:xfrm>
          <a:off x="42277" y="211399"/>
          <a:ext cx="704666" cy="70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E96FB-E2D8-4C54-8D79-7248168A9A80}">
      <dsp:nvSpPr>
        <dsp:cNvPr id="0" name=""/>
        <dsp:cNvSpPr/>
      </dsp:nvSpPr>
      <dsp:spPr>
        <a:xfrm>
          <a:off x="599527" y="1127465"/>
          <a:ext cx="3703938" cy="563732"/>
        </a:xfrm>
        <a:prstGeom prst="rect">
          <a:avLst/>
        </a:prstGeom>
        <a:solidFill>
          <a:schemeClr val="accent4">
            <a:hueOff val="-1759972"/>
            <a:satOff val="-18065"/>
            <a:lumOff val="75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463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ISI</a:t>
          </a:r>
        </a:p>
      </dsp:txBody>
      <dsp:txXfrm>
        <a:off x="599527" y="1127465"/>
        <a:ext cx="3703938" cy="563732"/>
      </dsp:txXfrm>
    </dsp:sp>
    <dsp:sp modelId="{A0868783-FA96-4A90-841E-70BABB3B8651}">
      <dsp:nvSpPr>
        <dsp:cNvPr id="0" name=""/>
        <dsp:cNvSpPr/>
      </dsp:nvSpPr>
      <dsp:spPr>
        <a:xfrm>
          <a:off x="247194" y="1056999"/>
          <a:ext cx="704666" cy="70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759972"/>
              <a:satOff val="-18065"/>
              <a:lumOff val="75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05C30-4C58-4375-B310-643A295B93FC}">
      <dsp:nvSpPr>
        <dsp:cNvPr id="0" name=""/>
        <dsp:cNvSpPr/>
      </dsp:nvSpPr>
      <dsp:spPr>
        <a:xfrm>
          <a:off x="394610" y="1973064"/>
          <a:ext cx="3908854" cy="563732"/>
        </a:xfrm>
        <a:prstGeom prst="rect">
          <a:avLst/>
        </a:prstGeom>
        <a:solidFill>
          <a:schemeClr val="accent4">
            <a:hueOff val="-3519944"/>
            <a:satOff val="-36129"/>
            <a:lumOff val="150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7463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Bagian Akhir</a:t>
          </a:r>
        </a:p>
      </dsp:txBody>
      <dsp:txXfrm>
        <a:off x="394610" y="1973064"/>
        <a:ext cx="3908854" cy="563732"/>
      </dsp:txXfrm>
    </dsp:sp>
    <dsp:sp modelId="{B158B17C-5EC3-4A65-97FD-F85268C151C7}">
      <dsp:nvSpPr>
        <dsp:cNvPr id="0" name=""/>
        <dsp:cNvSpPr/>
      </dsp:nvSpPr>
      <dsp:spPr>
        <a:xfrm>
          <a:off x="42277" y="1902598"/>
          <a:ext cx="704666" cy="70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519944"/>
              <a:satOff val="-36129"/>
              <a:lumOff val="150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431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57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8429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4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366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7856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558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3230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77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8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58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8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5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C80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C80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8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8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8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9" name="Google Shape;89;p68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C80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8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8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t>3/21/2025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5C1B7F-CD73-441E-89FC-46AA9E8B5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150" y="2406650"/>
            <a:ext cx="8663700" cy="34776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1236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9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9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5" name="Google Shape;25;p5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0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0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3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3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3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C80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C80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4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4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4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64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8" name="Google Shape;58;p64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64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5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5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6C8089"/>
              </a:buClr>
              <a:buSzPts val="2000"/>
              <a:buFont typeface="Gill Sans"/>
              <a:buNone/>
              <a:defRPr sz="2000" b="0">
                <a:solidFill>
                  <a:srgbClr val="6C80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5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65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6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C80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C80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rgbClr val="6C808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6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6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7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57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5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5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5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5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5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5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5.png"/><Relationship Id="rId5" Type="http://schemas.openxmlformats.org/officeDocument/2006/relationships/image" Target="../media/image12.png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4" Type="http://schemas.openxmlformats.org/officeDocument/2006/relationships/image" Target="../media/image11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ss.oetiker.ch/mrtg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4865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nmap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wireshark.org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oss.oetiker.ch/mrtg/index.e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map.org/" TargetMode="External"/><Relationship Id="rId5" Type="http://schemas.openxmlformats.org/officeDocument/2006/relationships/hyperlink" Target="https://www.microsoft.com/en-us/download/4865" TargetMode="External"/><Relationship Id="rId4" Type="http://schemas.openxmlformats.org/officeDocument/2006/relationships/hyperlink" Target="https://www.wireshark.org/docs/wsug_html_chunked/ChapterIntroduction.html#ChIntroWhatI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prodisi@gunadarma.ac.i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2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11.png"/><Relationship Id="rId9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13290-7275-C709-8975-B4144A4C4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DDD86-A977-0EDD-437F-B2F21A9B5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" y="-429"/>
            <a:ext cx="12192000" cy="6858000"/>
          </a:xfrm>
          <a:prstGeom prst="rect">
            <a:avLst/>
          </a:prstGeom>
        </p:spPr>
      </p:pic>
      <p:sp>
        <p:nvSpPr>
          <p:cNvPr id="97" name="Google Shape;97;p1"/>
          <p:cNvSpPr txBox="1"/>
          <p:nvPr/>
        </p:nvSpPr>
        <p:spPr>
          <a:xfrm>
            <a:off x="2010175" y="2226734"/>
            <a:ext cx="7928197" cy="167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b" anchorCtr="0">
            <a:spAutoFit/>
          </a:bodyPr>
          <a:lstStyle/>
          <a:p>
            <a:pPr marL="12700" marR="5080" lvl="0" indent="0" algn="ctr" rtl="0">
              <a:spcBef>
                <a:spcPts val="0"/>
              </a:spcBef>
              <a:spcAft>
                <a:spcPts val="0"/>
              </a:spcAft>
              <a:buClr>
                <a:srgbClr val="375F92"/>
              </a:buClr>
              <a:buSzPts val="3200"/>
              <a:buFont typeface="Calibri"/>
              <a:buNone/>
            </a:pPr>
            <a:r>
              <a:rPr lang="en-US" sz="36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ROOM 2</a:t>
            </a:r>
          </a:p>
          <a:p>
            <a:pPr marL="12700" marR="5080" lvl="0" indent="0" algn="ctr" rtl="0">
              <a:spcBef>
                <a:spcPts val="0"/>
              </a:spcBef>
              <a:spcAft>
                <a:spcPts val="0"/>
              </a:spcAft>
              <a:buClr>
                <a:srgbClr val="375F92"/>
              </a:buClr>
              <a:buSzPts val="32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Teknologi</a:t>
            </a:r>
            <a:r>
              <a:rPr lang="en-US" sz="36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strike="noStrike" cap="none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Informasi</a:t>
            </a:r>
            <a:r>
              <a:rPr lang="en-US" sz="36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600" b="1" i="0" u="none" strike="noStrike" cap="none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sz="36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3600" b="1" i="0" u="none" strike="noStrike" cap="none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Keamanan</a:t>
            </a:r>
            <a:r>
              <a:rPr lang="en-US" sz="36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strike="noStrike" cap="none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Sistem</a:t>
            </a:r>
            <a:r>
              <a:rPr lang="en-US" sz="3600" b="1" i="0" u="none" strike="noStrike" cap="none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strike="noStrike" cap="none" dirty="0" err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Informasi</a:t>
            </a:r>
            <a:endParaRPr lang="en-US" sz="3600" b="0" i="0" u="none" strike="noStrike" cap="none" dirty="0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3796069" y="4140090"/>
            <a:ext cx="435641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Ahmad Hidayat </a:t>
            </a:r>
            <a:r>
              <a:rPr lang="en-US" sz="2400" b="1" i="0" u="none" strike="noStrike" cap="none" dirty="0" err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S.Kom</a:t>
            </a:r>
            <a:r>
              <a:rPr lang="en-US" sz="2400" b="1" i="0" u="none" strike="noStrike" cap="none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, MMSI</a:t>
            </a:r>
            <a:endParaRPr sz="2400" b="0" i="0" u="none" strike="noStrike" cap="none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BB64C-FED1-DBE5-7D23-00E3192BC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3510">
            <a:off x="8514213" y="4519988"/>
            <a:ext cx="3436254" cy="2268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b="1" dirty="0">
                <a:latin typeface="Gill Sans" panose="020B0604020202020204" charset="0"/>
                <a:ea typeface="Calibri"/>
                <a:cs typeface="Calibri"/>
                <a:sym typeface="Calibri"/>
              </a:rPr>
              <a:t>ISI DOKUMEN PI</a:t>
            </a:r>
            <a:endParaRPr dirty="0">
              <a:latin typeface="Gill Sans" panose="020B0604020202020204" charset="0"/>
            </a:endParaRPr>
          </a:p>
        </p:txBody>
      </p:sp>
      <p:sp>
        <p:nvSpPr>
          <p:cNvPr id="601" name="Google Shape;601;p36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842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200" dirty="0" err="1">
                <a:solidFill>
                  <a:schemeClr val="accent1"/>
                </a:solidFill>
              </a:rPr>
              <a:t>Pendahuluan</a:t>
            </a:r>
            <a:r>
              <a:rPr lang="en-US" sz="3200" dirty="0">
                <a:solidFill>
                  <a:schemeClr val="accent1"/>
                </a:solidFill>
              </a:rPr>
              <a:t> (BAB I)</a:t>
            </a:r>
          </a:p>
          <a:p>
            <a:r>
              <a:rPr lang="en-US" sz="3200" dirty="0" err="1">
                <a:solidFill>
                  <a:schemeClr val="accent1"/>
                </a:solidFill>
              </a:rPr>
              <a:t>Tinjauan</a:t>
            </a:r>
            <a:r>
              <a:rPr lang="en-US" sz="3200" dirty="0">
                <a:solidFill>
                  <a:schemeClr val="accent1"/>
                </a:solidFill>
              </a:rPr>
              <a:t> Pustaka (BAB II)</a:t>
            </a:r>
          </a:p>
          <a:p>
            <a:r>
              <a:rPr lang="en-US" sz="3200" dirty="0" err="1">
                <a:solidFill>
                  <a:schemeClr val="accent1"/>
                </a:solidFill>
              </a:rPr>
              <a:t>Pembahasan</a:t>
            </a:r>
            <a:r>
              <a:rPr lang="en-US" sz="3200" dirty="0">
                <a:solidFill>
                  <a:schemeClr val="accent1"/>
                </a:solidFill>
              </a:rPr>
              <a:t> (BAB III)</a:t>
            </a:r>
          </a:p>
          <a:p>
            <a:r>
              <a:rPr lang="en-US" sz="3200" dirty="0" err="1">
                <a:solidFill>
                  <a:schemeClr val="accent1"/>
                </a:solidFill>
              </a:rPr>
              <a:t>Penutup</a:t>
            </a:r>
            <a:r>
              <a:rPr lang="en-US" sz="3200" dirty="0">
                <a:solidFill>
                  <a:schemeClr val="accent1"/>
                </a:solidFill>
              </a:rPr>
              <a:t> (BAB IV)</a:t>
            </a:r>
          </a:p>
        </p:txBody>
      </p:sp>
      <p:grpSp>
        <p:nvGrpSpPr>
          <p:cNvPr id="602" name="Google Shape;602;p36"/>
          <p:cNvGrpSpPr/>
          <p:nvPr/>
        </p:nvGrpSpPr>
        <p:grpSpPr>
          <a:xfrm>
            <a:off x="7776249" y="2262498"/>
            <a:ext cx="3507895" cy="3934380"/>
            <a:chOff x="0" y="0"/>
            <a:chExt cx="8080691" cy="8870065"/>
          </a:xfrm>
        </p:grpSpPr>
        <p:pic>
          <p:nvPicPr>
            <p:cNvPr id="603" name="Google Shape;603;p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3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3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1472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ISI – </a:t>
            </a:r>
            <a:r>
              <a:rPr lang="en-US" b="1" dirty="0" err="1"/>
              <a:t>Pendahuluan</a:t>
            </a:r>
            <a:r>
              <a:rPr lang="en-US" b="1" dirty="0"/>
              <a:t> (BAB 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011F4-6FBA-3E47-4194-901472C90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180496"/>
            <a:ext cx="11029615" cy="430975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Latar</a:t>
            </a:r>
            <a:r>
              <a:rPr lang="en-US" sz="2800" b="1" dirty="0"/>
              <a:t> </a:t>
            </a:r>
            <a:r>
              <a:rPr lang="en-US" sz="2800" b="1" dirty="0" err="1"/>
              <a:t>Belakang</a:t>
            </a:r>
            <a:endParaRPr lang="en-US" sz="2800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Menguraikan</a:t>
            </a:r>
            <a:r>
              <a:rPr lang="en-US" sz="2400" dirty="0"/>
              <a:t> </a:t>
            </a:r>
            <a:r>
              <a:rPr lang="en-US" sz="2400" dirty="0" err="1"/>
              <a:t>mengapa</a:t>
            </a:r>
            <a:r>
              <a:rPr lang="en-US" sz="2400" dirty="0"/>
              <a:t> </a:t>
            </a:r>
            <a:r>
              <a:rPr lang="en-US" sz="2400" dirty="0" err="1"/>
              <a:t>penulis</a:t>
            </a:r>
            <a:r>
              <a:rPr lang="en-US" sz="2400" dirty="0"/>
              <a:t> </a:t>
            </a:r>
            <a:r>
              <a:rPr lang="en-US" sz="2400" dirty="0" err="1"/>
              <a:t>sampai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</a:t>
            </a:r>
            <a:r>
              <a:rPr lang="en-US" sz="2400" dirty="0" err="1"/>
              <a:t>pemilihan</a:t>
            </a:r>
            <a:r>
              <a:rPr lang="en-US" sz="2400" dirty="0"/>
              <a:t> </a:t>
            </a:r>
            <a:r>
              <a:rPr lang="en-US" sz="2400" dirty="0" err="1"/>
              <a:t>topik</a:t>
            </a:r>
            <a:r>
              <a:rPr lang="en-US" sz="2400" dirty="0"/>
              <a:t> </a:t>
            </a:r>
            <a:r>
              <a:rPr lang="en-US" sz="2400" dirty="0" err="1"/>
              <a:t>permasalahan</a:t>
            </a:r>
            <a:r>
              <a:rPr lang="en-US" sz="2400" dirty="0"/>
              <a:t> yang </a:t>
            </a:r>
            <a:r>
              <a:rPr lang="en-US" sz="2400" dirty="0" err="1"/>
              <a:t>bersangkutan</a:t>
            </a:r>
            <a:r>
              <a:rPr lang="en-US" sz="2400" dirty="0"/>
              <a:t>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Penjelasan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singkat</a:t>
            </a:r>
            <a:r>
              <a:rPr lang="en-US" sz="2400" dirty="0"/>
              <a:t>, </a:t>
            </a:r>
            <a:r>
              <a:rPr lang="en-US" sz="2400" dirty="0" err="1"/>
              <a:t>tajam</a:t>
            </a:r>
            <a:r>
              <a:rPr lang="en-US" sz="2400" dirty="0"/>
              <a:t> dan </a:t>
            </a:r>
            <a:r>
              <a:rPr lang="en-US" sz="2400" dirty="0" err="1"/>
              <a:t>terurut</a:t>
            </a:r>
            <a:r>
              <a:rPr lang="en-US" sz="2400" dirty="0"/>
              <a:t> </a:t>
            </a:r>
            <a:r>
              <a:rPr lang="en-US" sz="2400" dirty="0" err="1"/>
              <a:t>mengenai</a:t>
            </a:r>
            <a:r>
              <a:rPr lang="en-US" sz="2400" dirty="0"/>
              <a:t> </a:t>
            </a:r>
            <a:r>
              <a:rPr lang="en-US" sz="2400" dirty="0" err="1"/>
              <a:t>alasan</a:t>
            </a:r>
            <a:r>
              <a:rPr lang="en-US" sz="2400" dirty="0"/>
              <a:t> </a:t>
            </a:r>
            <a:r>
              <a:rPr lang="en-US" sz="2400" dirty="0" err="1"/>
              <a:t>mengapa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topik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dipilih</a:t>
            </a:r>
            <a:r>
              <a:rPr lang="en-US" sz="2400" dirty="0"/>
              <a:t> yang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acuan</a:t>
            </a:r>
            <a:r>
              <a:rPr lang="en-US" sz="2400" dirty="0"/>
              <a:t> </a:t>
            </a:r>
            <a:r>
              <a:rPr lang="en-US" sz="2400" dirty="0" err="1"/>
              <a:t>penulisan</a:t>
            </a:r>
            <a:r>
              <a:rPr lang="en-US" sz="2400" dirty="0"/>
              <a:t>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Bagian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sering</a:t>
            </a:r>
            <a:r>
              <a:rPr lang="en-US" sz="2400" dirty="0"/>
              <a:t> </a:t>
            </a:r>
            <a:r>
              <a:rPr lang="en-US" sz="2400" dirty="0" err="1"/>
              <a:t>disebut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motivator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pendorong</a:t>
            </a:r>
            <a:r>
              <a:rPr lang="en-US" sz="2400" dirty="0"/>
              <a:t> </a:t>
            </a:r>
            <a:r>
              <a:rPr lang="en-US" sz="2400" dirty="0" err="1"/>
              <a:t>dilakukannya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Bagian </a:t>
            </a:r>
            <a:r>
              <a:rPr lang="en-US" sz="2400" dirty="0" err="1"/>
              <a:t>ini</a:t>
            </a:r>
            <a:r>
              <a:rPr lang="en-US" sz="2400" dirty="0"/>
              <a:t> minimal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3 (</a:t>
            </a:r>
            <a:r>
              <a:rPr lang="en-US" sz="2400" dirty="0" err="1"/>
              <a:t>tiga</a:t>
            </a:r>
            <a:r>
              <a:rPr lang="en-US" sz="2400" dirty="0"/>
              <a:t>) </a:t>
            </a:r>
            <a:r>
              <a:rPr lang="en-US" sz="2400" dirty="0" err="1"/>
              <a:t>alinea</a:t>
            </a:r>
            <a:r>
              <a:rPr lang="en-US" sz="2400" dirty="0"/>
              <a:t>.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Alinea </a:t>
            </a:r>
            <a:r>
              <a:rPr lang="en-US" sz="2000" dirty="0" err="1"/>
              <a:t>pertama</a:t>
            </a:r>
            <a:r>
              <a:rPr lang="en-US" sz="2000" dirty="0"/>
              <a:t> </a:t>
            </a:r>
            <a:r>
              <a:rPr lang="en-US" sz="2000" dirty="0" err="1"/>
              <a:t>menguraikan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dibahas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.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Alinea </a:t>
            </a:r>
            <a:r>
              <a:rPr lang="en-US" sz="2000" dirty="0" err="1"/>
              <a:t>kedua</a:t>
            </a:r>
            <a:r>
              <a:rPr lang="en-US" sz="2000" dirty="0"/>
              <a:t> </a:t>
            </a:r>
            <a:r>
              <a:rPr lang="en-US" sz="2000" dirty="0" err="1"/>
              <a:t>menguraikan</a:t>
            </a:r>
            <a:r>
              <a:rPr lang="en-US" sz="2000" dirty="0"/>
              <a:t> </a:t>
            </a:r>
            <a:r>
              <a:rPr lang="en-US" sz="2000" dirty="0" err="1"/>
              <a:t>perkembangan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.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Alinea </a:t>
            </a:r>
            <a:r>
              <a:rPr lang="en-US" sz="2000" dirty="0" err="1"/>
              <a:t>ketiga</a:t>
            </a:r>
            <a:r>
              <a:rPr lang="en-US" sz="2000" dirty="0"/>
              <a:t> </a:t>
            </a:r>
            <a:r>
              <a:rPr lang="en-US" sz="2000" dirty="0" err="1"/>
              <a:t>menguraikan</a:t>
            </a:r>
            <a:r>
              <a:rPr lang="en-US" sz="2000" dirty="0"/>
              <a:t> </a:t>
            </a:r>
            <a:r>
              <a:rPr lang="en-US" sz="2000" dirty="0" err="1"/>
              <a:t>solusi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permasalahan</a:t>
            </a:r>
            <a:r>
              <a:rPr lang="en-US" sz="2000" dirty="0"/>
              <a:t> yang </a:t>
            </a:r>
            <a:r>
              <a:rPr lang="en-US" sz="2000" dirty="0" err="1"/>
              <a:t>ada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1773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ISI – </a:t>
            </a:r>
            <a:r>
              <a:rPr lang="en-US" b="1" dirty="0" err="1"/>
              <a:t>Pendahuluan</a:t>
            </a:r>
            <a:r>
              <a:rPr lang="en-US" b="1" dirty="0"/>
              <a:t> (BAB 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FE061-E607-2405-4CCE-BC8EB0887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Ruang </a:t>
            </a:r>
            <a:r>
              <a:rPr lang="en-US" sz="2800" b="1" dirty="0" err="1"/>
              <a:t>Lingkup</a:t>
            </a:r>
            <a:endParaRPr lang="en-US" sz="2800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batasan</a:t>
            </a:r>
            <a:r>
              <a:rPr lang="en-US" sz="2400" dirty="0"/>
              <a:t> yang </a:t>
            </a:r>
            <a:r>
              <a:rPr lang="en-US" sz="2400" dirty="0" err="1"/>
              <a:t>jelas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mana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persoalan</a:t>
            </a:r>
            <a:r>
              <a:rPr lang="en-US" sz="2400" dirty="0"/>
              <a:t> yang </a:t>
            </a:r>
            <a:r>
              <a:rPr lang="en-US" sz="2400" dirty="0" err="1"/>
              <a:t>dikaji</a:t>
            </a:r>
            <a:r>
              <a:rPr lang="en-US" sz="2400" dirty="0"/>
              <a:t> yang </a:t>
            </a:r>
            <a:r>
              <a:rPr lang="en-US" sz="2400" dirty="0" err="1"/>
              <a:t>menggambarkan</a:t>
            </a:r>
            <a:r>
              <a:rPr lang="en-US" sz="2400" dirty="0"/>
              <a:t> </a:t>
            </a:r>
            <a:r>
              <a:rPr lang="en-US" sz="2400" dirty="0" err="1"/>
              <a:t>rumusan</a:t>
            </a:r>
            <a:r>
              <a:rPr lang="en-US" sz="2400" dirty="0"/>
              <a:t> </a:t>
            </a:r>
            <a:r>
              <a:rPr lang="en-US" sz="2400" dirty="0" err="1"/>
              <a:t>konkrit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utama</a:t>
            </a:r>
            <a:r>
              <a:rPr lang="en-US" sz="2400" dirty="0"/>
              <a:t>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diteliti</a:t>
            </a:r>
            <a:r>
              <a:rPr lang="en-US" sz="2400" dirty="0"/>
              <a:t>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 err="1"/>
              <a:t>Tujuan</a:t>
            </a:r>
            <a:r>
              <a:rPr lang="en-US" sz="2800" b="1" dirty="0"/>
              <a:t> </a:t>
            </a:r>
            <a:r>
              <a:rPr lang="en-US" sz="2800" b="1" dirty="0" err="1"/>
              <a:t>Penelitian</a:t>
            </a:r>
            <a:endParaRPr lang="en-US" sz="2800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Menggambarkan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yang </a:t>
            </a:r>
            <a:r>
              <a:rPr lang="en-US" sz="2400" dirty="0" err="1"/>
              <a:t>diharapkan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jawaban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yang </a:t>
            </a:r>
            <a:r>
              <a:rPr lang="en-US" sz="2400" dirty="0" err="1"/>
              <a:t>diteliti</a:t>
            </a:r>
            <a:r>
              <a:rPr lang="en-US" sz="2400" dirty="0"/>
              <a:t> (</a:t>
            </a:r>
            <a:r>
              <a:rPr lang="en-US" sz="2400" dirty="0" err="1"/>
              <a:t>bukan</a:t>
            </a:r>
            <a:r>
              <a:rPr lang="en-US" sz="2400" dirty="0"/>
              <a:t> </a:t>
            </a:r>
            <a:r>
              <a:rPr lang="en-US" sz="2400" dirty="0" err="1"/>
              <a:t>tujuan</a:t>
            </a:r>
            <a:r>
              <a:rPr lang="en-US" sz="2400" dirty="0"/>
              <a:t> </a:t>
            </a:r>
            <a:r>
              <a:rPr lang="en-US" sz="2400" dirty="0" err="1"/>
              <a:t>penulisan</a:t>
            </a:r>
            <a:r>
              <a:rPr lang="en-US" sz="2400" dirty="0"/>
              <a:t>),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tertulis</a:t>
            </a:r>
            <a:r>
              <a:rPr lang="en-US" sz="2400" dirty="0"/>
              <a:t> pada </a:t>
            </a:r>
            <a:r>
              <a:rPr lang="en-US" sz="2400" dirty="0" err="1">
                <a:solidFill>
                  <a:srgbClr val="FF0000"/>
                </a:solidFill>
              </a:rPr>
              <a:t>simpulan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8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ISI – </a:t>
            </a:r>
            <a:r>
              <a:rPr lang="en-US" b="1" dirty="0" err="1"/>
              <a:t>Pendahuluan</a:t>
            </a:r>
            <a:r>
              <a:rPr lang="en-US" b="1" dirty="0"/>
              <a:t> (BAB 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FE061-E607-2405-4CCE-BC8EB0887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983" y="2140739"/>
            <a:ext cx="11029615" cy="4349513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Metode</a:t>
            </a:r>
            <a:r>
              <a:rPr lang="en-US" sz="2400" b="1" dirty="0"/>
              <a:t> </a:t>
            </a:r>
            <a:r>
              <a:rPr lang="en-US" sz="2400" b="1" dirty="0" err="1"/>
              <a:t>Penelitian</a:t>
            </a:r>
            <a:endParaRPr lang="en-US" sz="2400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Bagian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menjelaskan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rinci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kegiatan</a:t>
            </a:r>
            <a:r>
              <a:rPr lang="en-US" sz="2000" dirty="0"/>
              <a:t>/ </a:t>
            </a:r>
            <a:r>
              <a:rPr lang="en-US" sz="2000" dirty="0" err="1"/>
              <a:t>langkah-langkah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yang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menjawab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langkah-langkah</a:t>
            </a:r>
            <a:r>
              <a:rPr lang="en-US" sz="2000" dirty="0"/>
              <a:t> yang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boleh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yang </a:t>
            </a:r>
            <a:r>
              <a:rPr lang="en-US" sz="2000" dirty="0" err="1"/>
              <a:t>ditutupi</a:t>
            </a:r>
            <a:r>
              <a:rPr lang="en-US" sz="2000" dirty="0"/>
              <a:t>, dan </a:t>
            </a:r>
            <a:r>
              <a:rPr lang="en-US" sz="2000" dirty="0" err="1"/>
              <a:t>dijelaskan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kronologis</a:t>
            </a:r>
            <a:r>
              <a:rPr lang="en-US" sz="2000" dirty="0"/>
              <a:t> dan </a:t>
            </a:r>
            <a:r>
              <a:rPr lang="en-US" sz="2000" dirty="0" err="1"/>
              <a:t>sistematis</a:t>
            </a:r>
            <a:r>
              <a:rPr lang="en-US" sz="2000" dirty="0"/>
              <a:t>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ilmu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,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diisi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uraian</a:t>
            </a:r>
            <a:r>
              <a:rPr lang="en-US" sz="2000" dirty="0"/>
              <a:t> </a:t>
            </a:r>
            <a:r>
              <a:rPr lang="en-US" sz="2000" dirty="0" err="1"/>
              <a:t>peralatan</a:t>
            </a:r>
            <a:r>
              <a:rPr lang="en-US" sz="2000" dirty="0"/>
              <a:t> yang </a:t>
            </a:r>
            <a:r>
              <a:rPr lang="en-US" sz="2000" dirty="0" err="1"/>
              <a:t>dibutuhkan</a:t>
            </a:r>
            <a:r>
              <a:rPr lang="en-US" sz="2000" dirty="0"/>
              <a:t>, </a:t>
            </a:r>
            <a:r>
              <a:rPr lang="en-US" sz="2000" dirty="0" err="1"/>
              <a:t>algoritma</a:t>
            </a:r>
            <a:r>
              <a:rPr lang="en-US" sz="2000" dirty="0"/>
              <a:t>/ </a:t>
            </a:r>
            <a:r>
              <a:rPr lang="en-US" sz="2000" dirty="0" err="1"/>
              <a:t>metode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, </a:t>
            </a:r>
            <a:r>
              <a:rPr lang="en-US" sz="2000" dirty="0" err="1"/>
              <a:t>prosedur</a:t>
            </a:r>
            <a:r>
              <a:rPr lang="en-US" sz="2000" dirty="0"/>
              <a:t> </a:t>
            </a:r>
            <a:r>
              <a:rPr lang="en-US" sz="2000" dirty="0" err="1"/>
              <a:t>implementasi</a:t>
            </a:r>
            <a:r>
              <a:rPr lang="en-US" sz="2000" dirty="0"/>
              <a:t> (</a:t>
            </a:r>
            <a:r>
              <a:rPr lang="en-US" sz="2000" dirty="0" err="1"/>
              <a:t>mengacu</a:t>
            </a:r>
            <a:r>
              <a:rPr lang="en-US" sz="2000" dirty="0"/>
              <a:t> pada </a:t>
            </a:r>
            <a:r>
              <a:rPr lang="en-US" sz="2000" dirty="0" err="1"/>
              <a:t>metode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), </a:t>
            </a:r>
            <a:r>
              <a:rPr lang="en-US" sz="2000" dirty="0" err="1"/>
              <a:t>komponen</a:t>
            </a:r>
            <a:r>
              <a:rPr lang="en-US" sz="2000" dirty="0"/>
              <a:t> </a:t>
            </a:r>
            <a:r>
              <a:rPr lang="en-US" sz="2000" dirty="0" err="1"/>
              <a:t>utama</a:t>
            </a:r>
            <a:r>
              <a:rPr lang="en-US" sz="2000" dirty="0"/>
              <a:t> yang </a:t>
            </a:r>
            <a:r>
              <a:rPr lang="en-US" sz="2000" dirty="0" err="1"/>
              <a:t>dibutuhkan</a:t>
            </a:r>
            <a:r>
              <a:rPr lang="en-US" sz="2000" dirty="0"/>
              <a:t>,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komputer</a:t>
            </a:r>
            <a:r>
              <a:rPr lang="en-US" sz="2000" dirty="0"/>
              <a:t> dan software </a:t>
            </a:r>
            <a:r>
              <a:rPr lang="en-US" sz="2000" dirty="0" err="1"/>
              <a:t>untuk</a:t>
            </a:r>
            <a:r>
              <a:rPr lang="en-US" sz="2000" dirty="0"/>
              <a:t> program flash, diagram </a:t>
            </a:r>
            <a:r>
              <a:rPr lang="en-US" sz="2000" dirty="0" err="1"/>
              <a:t>alur</a:t>
            </a:r>
            <a:r>
              <a:rPr lang="en-US" sz="2000" dirty="0"/>
              <a:t>, </a:t>
            </a:r>
            <a:r>
              <a:rPr lang="en-US" sz="2000" dirty="0" err="1"/>
              <a:t>pembuatan</a:t>
            </a:r>
            <a:r>
              <a:rPr lang="en-US" sz="2000" dirty="0"/>
              <a:t> program.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Sistematika</a:t>
            </a:r>
            <a:r>
              <a:rPr lang="en-US" sz="2400" b="1" dirty="0"/>
              <a:t> Tulisan </a:t>
            </a:r>
            <a:r>
              <a:rPr lang="en-US" sz="2400" b="1" dirty="0" err="1"/>
              <a:t>Ilmiah</a:t>
            </a:r>
            <a:endParaRPr lang="en-US" sz="2400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gambaran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isi</a:t>
            </a:r>
            <a:r>
              <a:rPr lang="en-US" sz="2000" dirty="0"/>
              <a:t> Tulisan </a:t>
            </a:r>
            <a:r>
              <a:rPr lang="en-US" sz="2000" dirty="0" err="1"/>
              <a:t>Ilmiah</a:t>
            </a:r>
            <a:r>
              <a:rPr lang="en-US" sz="2000" dirty="0"/>
              <a:t> yang </a:t>
            </a:r>
            <a:r>
              <a:rPr lang="en-US" sz="2000" dirty="0" err="1"/>
              <a:t>dituangkan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bentuk</a:t>
            </a:r>
            <a:r>
              <a:rPr lang="en-US" sz="2000" dirty="0"/>
              <a:t> </a:t>
            </a:r>
            <a:r>
              <a:rPr lang="en-US" sz="2000" dirty="0" err="1"/>
              <a:t>narasi</a:t>
            </a:r>
            <a:r>
              <a:rPr lang="en-US" sz="2000" dirty="0"/>
              <a:t>, </a:t>
            </a:r>
            <a:r>
              <a:rPr lang="en-US" sz="2000" dirty="0" err="1"/>
              <a:t>bukan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penomoran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860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ISI – </a:t>
            </a:r>
            <a:r>
              <a:rPr lang="en-US" b="1" dirty="0" err="1"/>
              <a:t>Tinjauan</a:t>
            </a:r>
            <a:r>
              <a:rPr lang="en-US" b="1" dirty="0"/>
              <a:t> </a:t>
            </a:r>
            <a:r>
              <a:rPr lang="en-US" b="1" dirty="0" err="1"/>
              <a:t>Pustaka</a:t>
            </a:r>
            <a:r>
              <a:rPr lang="en-US" b="1" dirty="0"/>
              <a:t> (BAB 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CCF81-99B5-EC45-B79C-975D12F28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861" y="2005114"/>
            <a:ext cx="11029615" cy="4150730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Menguraikan</a:t>
            </a:r>
            <a:r>
              <a:rPr lang="en-US" sz="2400" dirty="0"/>
              <a:t> </a:t>
            </a:r>
            <a:r>
              <a:rPr lang="en-US" sz="2400" dirty="0" err="1"/>
              <a:t>teori-teori</a:t>
            </a:r>
            <a:r>
              <a:rPr lang="en-US" sz="2400" dirty="0"/>
              <a:t> yang </a:t>
            </a:r>
            <a:r>
              <a:rPr lang="en-US" sz="2400" dirty="0" err="1"/>
              <a:t>menunjang</a:t>
            </a:r>
            <a:r>
              <a:rPr lang="en-US" sz="2400" dirty="0"/>
              <a:t> tulisan/</a:t>
            </a:r>
            <a:r>
              <a:rPr lang="en-US" sz="2400" dirty="0" err="1"/>
              <a:t>penelitian</a:t>
            </a:r>
            <a:r>
              <a:rPr lang="en-US" sz="2400" dirty="0"/>
              <a:t> (</a:t>
            </a:r>
            <a:r>
              <a:rPr lang="en-US" sz="2400" dirty="0" err="1"/>
              <a:t>definisi</a:t>
            </a:r>
            <a:r>
              <a:rPr lang="en-US" sz="2400" dirty="0"/>
              <a:t>, </a:t>
            </a:r>
            <a:r>
              <a:rPr lang="en-US" sz="2400" dirty="0" err="1"/>
              <a:t>pengertian</a:t>
            </a:r>
            <a:r>
              <a:rPr lang="en-US" sz="2400" dirty="0"/>
              <a:t>, </a:t>
            </a:r>
            <a:r>
              <a:rPr lang="en-US" sz="2400" dirty="0" err="1"/>
              <a:t>teori</a:t>
            </a:r>
            <a:r>
              <a:rPr lang="en-US" sz="2400" dirty="0"/>
              <a:t> dan lain-lain), yang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diperkuat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menunjukkan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r>
              <a:rPr lang="en-US" sz="2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Dapat</a:t>
            </a:r>
            <a:r>
              <a:rPr lang="en-US" sz="2400" dirty="0"/>
              <a:t> pula </a:t>
            </a:r>
            <a:r>
              <a:rPr lang="en-US" sz="2400" dirty="0" err="1"/>
              <a:t>ditambahkan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 </a:t>
            </a:r>
            <a:r>
              <a:rPr lang="en-US" sz="2400" dirty="0" err="1"/>
              <a:t>bantu</a:t>
            </a:r>
            <a:r>
              <a:rPr lang="en-US" sz="2400" dirty="0"/>
              <a:t>/ program </a:t>
            </a:r>
            <a:r>
              <a:rPr lang="en-US" sz="2400" dirty="0" err="1"/>
              <a:t>penunjang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, </a:t>
            </a:r>
            <a:r>
              <a:rPr lang="en-US" sz="2400" dirty="0" err="1"/>
              <a:t>sebatas</a:t>
            </a:r>
            <a:r>
              <a:rPr lang="en-US" sz="2400" dirty="0"/>
              <a:t> </a:t>
            </a:r>
            <a:r>
              <a:rPr lang="en-US" sz="2400" dirty="0" err="1"/>
              <a:t>perkembangan</a:t>
            </a:r>
            <a:r>
              <a:rPr lang="en-US" sz="2400" dirty="0"/>
              <a:t> </a:t>
            </a:r>
            <a:r>
              <a:rPr lang="en-US" sz="2400" dirty="0" err="1"/>
              <a:t>terkini</a:t>
            </a:r>
            <a:r>
              <a:rPr lang="en-US" sz="2400" dirty="0"/>
              <a:t>, </a:t>
            </a:r>
            <a:r>
              <a:rPr lang="en-US" sz="2400" dirty="0" err="1"/>
              <a:t>kelebihan</a:t>
            </a:r>
            <a:r>
              <a:rPr lang="en-US" sz="2400" dirty="0"/>
              <a:t>, </a:t>
            </a:r>
            <a:r>
              <a:rPr lang="en-US" sz="2400" dirty="0" err="1"/>
              <a:t>keuntungan</a:t>
            </a:r>
            <a:r>
              <a:rPr lang="en-US" sz="2400" dirty="0"/>
              <a:t> dan </a:t>
            </a:r>
            <a:r>
              <a:rPr lang="en-US" sz="2400" dirty="0" err="1"/>
              <a:t>keterbatasan</a:t>
            </a:r>
            <a:r>
              <a:rPr lang="en-US" sz="2400" dirty="0"/>
              <a:t> </a:t>
            </a:r>
            <a:r>
              <a:rPr lang="en-US" sz="2400" dirty="0" err="1"/>
              <a:t>alat</a:t>
            </a:r>
            <a:r>
              <a:rPr lang="en-US" sz="2400" dirty="0"/>
              <a:t> </a:t>
            </a:r>
            <a:r>
              <a:rPr lang="en-US" sz="2400" dirty="0" err="1"/>
              <a:t>bantu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Alat </a:t>
            </a:r>
            <a:r>
              <a:rPr lang="en-US" sz="2400" dirty="0" err="1"/>
              <a:t>bantu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karakteristik</a:t>
            </a:r>
            <a:r>
              <a:rPr lang="en-US" sz="2400" dirty="0"/>
              <a:t> yang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pencapaian</a:t>
            </a:r>
            <a:r>
              <a:rPr lang="en-US" sz="2400" dirty="0"/>
              <a:t> </a:t>
            </a:r>
            <a:r>
              <a:rPr lang="en-US" sz="2400" dirty="0" err="1"/>
              <a:t>solusi</a:t>
            </a:r>
            <a:r>
              <a:rPr lang="en-US" sz="2400" dirty="0"/>
              <a:t> </a:t>
            </a:r>
            <a:r>
              <a:rPr lang="en-US" sz="2400" dirty="0" err="1"/>
              <a:t>tujuan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memasukkan</a:t>
            </a:r>
            <a:r>
              <a:rPr lang="en-US" sz="2400" dirty="0"/>
              <a:t> </a:t>
            </a:r>
            <a:r>
              <a:rPr lang="en-US" sz="2400" dirty="0" err="1"/>
              <a:t>manualnya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Diwajibkan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memasukkan</a:t>
            </a:r>
            <a:r>
              <a:rPr lang="en-US" sz="2400" dirty="0"/>
              <a:t> minimal dua </a:t>
            </a:r>
            <a:r>
              <a:rPr lang="en-US" sz="2400" dirty="0" err="1"/>
              <a:t>artikel</a:t>
            </a:r>
            <a:r>
              <a:rPr lang="en-US" sz="2400" dirty="0"/>
              <a:t> (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jurnal</a:t>
            </a:r>
            <a:r>
              <a:rPr lang="en-US" sz="2400" dirty="0"/>
              <a:t>/ </a:t>
            </a:r>
            <a:r>
              <a:rPr lang="en-US" sz="2400" dirty="0" err="1"/>
              <a:t>prosiding</a:t>
            </a:r>
            <a:r>
              <a:rPr lang="en-US" sz="2400" dirty="0"/>
              <a:t>) yang </a:t>
            </a:r>
            <a:r>
              <a:rPr lang="en-US" sz="2400" dirty="0" err="1"/>
              <a:t>mendukung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tinjauan</a:t>
            </a:r>
            <a:r>
              <a:rPr lang="en-US" sz="2400" dirty="0"/>
              <a:t> </a:t>
            </a:r>
            <a:r>
              <a:rPr lang="en-US" sz="2400" dirty="0" err="1"/>
              <a:t>pustaka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boleh</a:t>
            </a:r>
            <a:r>
              <a:rPr lang="en-US" sz="2400" dirty="0"/>
              <a:t> </a:t>
            </a:r>
            <a:r>
              <a:rPr lang="en-US" sz="2400" dirty="0" err="1"/>
              <a:t>berasal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wikipedia</a:t>
            </a:r>
            <a:r>
              <a:rPr lang="en-US" sz="2400" dirty="0"/>
              <a:t>, blogspot, </a:t>
            </a:r>
            <a:r>
              <a:rPr lang="en-US" sz="2400" dirty="0" err="1"/>
              <a:t>wordpress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r>
              <a:rPr lang="en-US" sz="2400" dirty="0"/>
              <a:t> yang </a:t>
            </a:r>
            <a:r>
              <a:rPr lang="en-US" sz="2400" dirty="0" err="1"/>
              <a:t>belum</a:t>
            </a:r>
            <a:r>
              <a:rPr lang="en-US" sz="2400" dirty="0"/>
              <a:t> </a:t>
            </a:r>
            <a:r>
              <a:rPr lang="en-US" sz="2400" dirty="0" err="1"/>
              <a:t>terjamin</a:t>
            </a:r>
            <a:r>
              <a:rPr lang="en-US" sz="2400" dirty="0"/>
              <a:t> </a:t>
            </a:r>
            <a:r>
              <a:rPr lang="en-US" sz="2400" dirty="0" err="1"/>
              <a:t>kebenarannya</a:t>
            </a:r>
            <a:r>
              <a:rPr lang="en-US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Menuliskan</a:t>
            </a:r>
            <a:r>
              <a:rPr lang="en-US" sz="2400" dirty="0"/>
              <a:t> </a:t>
            </a:r>
            <a:r>
              <a:rPr lang="en-US" sz="2400" dirty="0" err="1"/>
              <a:t>rujukan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format FIKTI. </a:t>
            </a:r>
          </a:p>
        </p:txBody>
      </p:sp>
    </p:spTree>
    <p:extLst>
      <p:ext uri="{BB962C8B-B14F-4D97-AF65-F5344CB8AC3E}">
        <p14:creationId xmlns:p14="http://schemas.microsoft.com/office/powerpoint/2010/main" val="66488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ISI – </a:t>
            </a:r>
            <a:r>
              <a:rPr lang="en-US" b="1" dirty="0" err="1"/>
              <a:t>Pembahasan</a:t>
            </a:r>
            <a:r>
              <a:rPr lang="en-US" b="1" dirty="0"/>
              <a:t> (BAB III)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B3DF-7F3B-726B-92F6-FF1650628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983" y="1789044"/>
            <a:ext cx="11029615" cy="4701210"/>
          </a:xfrm>
        </p:spPr>
        <p:txBody>
          <a:bodyPr>
            <a:normAutofit/>
          </a:bodyPr>
          <a:lstStyle/>
          <a:p>
            <a:pPr marL="274320" indent="-28575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Bagian </a:t>
            </a:r>
            <a:r>
              <a:rPr lang="en-US" sz="2400" dirty="0" err="1"/>
              <a:t>pembahasan</a:t>
            </a:r>
            <a:r>
              <a:rPr lang="en-US" sz="2400" dirty="0"/>
              <a:t> </a:t>
            </a:r>
            <a:r>
              <a:rPr lang="en-US" sz="2400" dirty="0" err="1"/>
              <a:t>menguraikan</a:t>
            </a:r>
            <a:r>
              <a:rPr lang="en-US" sz="2400" dirty="0"/>
              <a:t> </a:t>
            </a:r>
            <a:r>
              <a:rPr lang="en-US" sz="2400" dirty="0" err="1"/>
              <a:t>tahapan</a:t>
            </a:r>
            <a:r>
              <a:rPr lang="en-US" sz="2400" dirty="0"/>
              <a:t> </a:t>
            </a:r>
            <a:r>
              <a:rPr lang="en-US" sz="2400" dirty="0" err="1"/>
              <a:t>kegiatan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yang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menjawab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tujuan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penelitian</a:t>
            </a:r>
            <a:r>
              <a:rPr lang="en-US" sz="2400" dirty="0"/>
              <a:t> dan </a:t>
            </a:r>
            <a:r>
              <a:rPr lang="en-US" sz="2400" dirty="0" err="1"/>
              <a:t>hasil</a:t>
            </a:r>
            <a:r>
              <a:rPr lang="en-US" sz="2400" dirty="0"/>
              <a:t> yang </a:t>
            </a:r>
            <a:r>
              <a:rPr lang="en-US" sz="2400" dirty="0" err="1"/>
              <a:t>dicapai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tujuan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</a:p>
          <a:p>
            <a:pPr marL="274320" indent="-28575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Kalimat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pada </a:t>
            </a:r>
            <a:r>
              <a:rPr lang="en-US" sz="2400" dirty="0" err="1"/>
              <a:t>bab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1"/>
                </a:solidFill>
              </a:rPr>
              <a:t>kalimat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informasi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/>
              <a:t>bukan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kalimat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perintah</a:t>
            </a:r>
            <a:r>
              <a:rPr lang="en-US" sz="2400" dirty="0"/>
              <a:t>. </a:t>
            </a:r>
          </a:p>
          <a:p>
            <a:pPr marL="274320" indent="-28575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Apabila</a:t>
            </a:r>
            <a:r>
              <a:rPr lang="en-US" sz="2400" dirty="0"/>
              <a:t> tulisan </a:t>
            </a:r>
            <a:r>
              <a:rPr lang="en-US" sz="2400" dirty="0" err="1"/>
              <a:t>ilmiah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/>
              <a:t>disain</a:t>
            </a:r>
            <a:r>
              <a:rPr lang="en-US" sz="2400" dirty="0"/>
              <a:t>, </a:t>
            </a:r>
            <a:r>
              <a:rPr lang="en-US" sz="2400" dirty="0" err="1"/>
              <a:t>analisis</a:t>
            </a:r>
            <a:r>
              <a:rPr lang="en-US" sz="2400" dirty="0"/>
              <a:t> dan </a:t>
            </a:r>
            <a:r>
              <a:rPr lang="en-US" sz="2400" dirty="0" err="1"/>
              <a:t>pengembangan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keamanan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, </a:t>
            </a:r>
            <a:r>
              <a:rPr lang="en-US" sz="2400" dirty="0" err="1"/>
              <a:t>jaringan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infrastruktur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, (</a:t>
            </a:r>
            <a:r>
              <a:rPr lang="en-US" sz="2400" dirty="0" err="1"/>
              <a:t>Termasuk</a:t>
            </a:r>
            <a:r>
              <a:rPr lang="en-US" sz="2400" dirty="0"/>
              <a:t> IoT, Cloud Computing, Smart Home, Smart City) </a:t>
            </a:r>
            <a:r>
              <a:rPr lang="en-US" sz="2400" dirty="0" err="1"/>
              <a:t>pembahasan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langkah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disain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analisis</a:t>
            </a:r>
            <a:r>
              <a:rPr lang="en-US" sz="2400" dirty="0">
                <a:solidFill>
                  <a:srgbClr val="FF0000"/>
                </a:solidFill>
              </a:rPr>
              <a:t> dan </a:t>
            </a:r>
            <a:r>
              <a:rPr lang="en-US" sz="2400" dirty="0" err="1">
                <a:solidFill>
                  <a:srgbClr val="FF0000"/>
                </a:solidFill>
              </a:rPr>
              <a:t>pengembangan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sebuah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sistem</a:t>
            </a:r>
            <a:r>
              <a:rPr lang="en-US" sz="2400" dirty="0">
                <a:solidFill>
                  <a:srgbClr val="FF0000"/>
                </a:solidFill>
              </a:rPr>
              <a:t> dan </a:t>
            </a:r>
            <a:r>
              <a:rPr lang="en-US" sz="2400" dirty="0" err="1">
                <a:solidFill>
                  <a:srgbClr val="FF0000"/>
                </a:solidFill>
              </a:rPr>
              <a:t>hasil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berupa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disain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hasil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analisis</a:t>
            </a:r>
            <a:r>
              <a:rPr lang="en-US" sz="2400" dirty="0">
                <a:solidFill>
                  <a:srgbClr val="FF0000"/>
                </a:solidFill>
              </a:rPr>
              <a:t>, saran </a:t>
            </a:r>
            <a:r>
              <a:rPr lang="en-US" sz="2400" dirty="0" err="1">
                <a:solidFill>
                  <a:srgbClr val="FF0000"/>
                </a:solidFill>
              </a:rPr>
              <a:t>perbaikan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dari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hasil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analisis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atau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sebuah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sistem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keamanan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komputer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jaringan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komputer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atau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infrastruktur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teknologi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informasi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684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ISI – </a:t>
            </a:r>
            <a:r>
              <a:rPr lang="en-US" b="1" dirty="0" err="1"/>
              <a:t>Pembahasan</a:t>
            </a:r>
            <a:r>
              <a:rPr lang="en-US" b="1" dirty="0"/>
              <a:t> (BAB III)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7CC06-1589-80A8-B88A-4448F2B36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912140"/>
            <a:ext cx="11029615" cy="4677504"/>
          </a:xfrm>
        </p:spPr>
        <p:txBody>
          <a:bodyPr>
            <a:normAutofit fontScale="92500" lnSpcReduction="20000"/>
          </a:bodyPr>
          <a:lstStyle/>
          <a:p>
            <a:pPr marL="274320" indent="-28575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Apabila</a:t>
            </a:r>
            <a:r>
              <a:rPr lang="en-US" sz="2400" dirty="0"/>
              <a:t> tulisan </a:t>
            </a:r>
            <a:r>
              <a:rPr lang="en-US" sz="2400" dirty="0" err="1"/>
              <a:t>ilmiah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/>
              <a:t>disain</a:t>
            </a:r>
            <a:r>
              <a:rPr lang="en-US" sz="2400" dirty="0"/>
              <a:t>, </a:t>
            </a:r>
            <a:r>
              <a:rPr lang="en-US" sz="2400" dirty="0" err="1"/>
              <a:t>analisis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pengembangan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berbasis</a:t>
            </a:r>
            <a:r>
              <a:rPr lang="en-US" sz="2400" dirty="0"/>
              <a:t> desktop </a:t>
            </a:r>
            <a:r>
              <a:rPr lang="en-US" sz="2400" dirty="0" err="1"/>
              <a:t>atau</a:t>
            </a:r>
            <a:r>
              <a:rPr lang="en-US" sz="2400" dirty="0"/>
              <a:t> mobile, (</a:t>
            </a:r>
            <a:r>
              <a:rPr lang="en-US" sz="2400" dirty="0" err="1"/>
              <a:t>termasuk</a:t>
            </a:r>
            <a:r>
              <a:rPr lang="en-US" sz="2400" dirty="0"/>
              <a:t> UI/UX, game, </a:t>
            </a:r>
            <a:r>
              <a:rPr lang="en-US" sz="2400" dirty="0" err="1"/>
              <a:t>aplikasi</a:t>
            </a:r>
            <a:r>
              <a:rPr lang="en-US" sz="2400" dirty="0"/>
              <a:t> web, </a:t>
            </a:r>
            <a:r>
              <a:rPr lang="en-US" sz="2400" dirty="0" err="1"/>
              <a:t>Aplikasi</a:t>
            </a:r>
            <a:r>
              <a:rPr lang="en-US" sz="2400" dirty="0"/>
              <a:t> mobile, </a:t>
            </a:r>
            <a:r>
              <a:rPr lang="en-US" sz="2400" dirty="0" err="1"/>
              <a:t>inovasi</a:t>
            </a:r>
            <a:r>
              <a:rPr lang="en-US" sz="2400" dirty="0"/>
              <a:t> digital, </a:t>
            </a:r>
            <a:r>
              <a:rPr lang="en-US" sz="2400" dirty="0" err="1"/>
              <a:t>manajemen</a:t>
            </a:r>
            <a:r>
              <a:rPr lang="en-US" sz="2400" dirty="0"/>
              <a:t> proses </a:t>
            </a:r>
            <a:r>
              <a:rPr lang="en-US" sz="2400" dirty="0" err="1"/>
              <a:t>bisnis</a:t>
            </a:r>
            <a:r>
              <a:rPr lang="en-US" sz="2400" dirty="0"/>
              <a:t>) </a:t>
            </a:r>
            <a:r>
              <a:rPr lang="en-US" sz="2400" dirty="0" err="1"/>
              <a:t>pembahasan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langkah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disain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analisis</a:t>
            </a:r>
            <a:r>
              <a:rPr lang="en-US" sz="2400" dirty="0">
                <a:solidFill>
                  <a:srgbClr val="FF0000"/>
                </a:solidFill>
              </a:rPr>
              <a:t> dan </a:t>
            </a:r>
            <a:r>
              <a:rPr lang="en-US" sz="2400" dirty="0" err="1">
                <a:solidFill>
                  <a:srgbClr val="FF0000"/>
                </a:solidFill>
              </a:rPr>
              <a:t>pengembangan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aplikasi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sistem</a:t>
            </a:r>
            <a:r>
              <a:rPr lang="en-US" sz="2400" dirty="0">
                <a:solidFill>
                  <a:srgbClr val="FF0000"/>
                </a:solidFill>
              </a:rPr>
              <a:t> dan </a:t>
            </a:r>
            <a:r>
              <a:rPr lang="en-US" sz="2400" dirty="0" err="1">
                <a:solidFill>
                  <a:srgbClr val="FF0000"/>
                </a:solidFill>
              </a:rPr>
              <a:t>hasil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berupa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disain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hasil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analisis</a:t>
            </a:r>
            <a:r>
              <a:rPr lang="en-US" sz="2400" dirty="0">
                <a:solidFill>
                  <a:srgbClr val="FF0000"/>
                </a:solidFill>
              </a:rPr>
              <a:t>, saran </a:t>
            </a:r>
            <a:r>
              <a:rPr lang="en-US" sz="2400" dirty="0" err="1">
                <a:solidFill>
                  <a:srgbClr val="FF0000"/>
                </a:solidFill>
              </a:rPr>
              <a:t>perbaikan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dari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hasil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analisis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atau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sebuah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aplikasi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atau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sistem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Apabila</a:t>
            </a:r>
            <a:r>
              <a:rPr lang="en-US" sz="2400" dirty="0"/>
              <a:t> tulisan </a:t>
            </a:r>
            <a:r>
              <a:rPr lang="en-US" sz="2400" dirty="0" err="1"/>
              <a:t>ilmiah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/>
              <a:t>implementasi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teori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rangka</a:t>
            </a:r>
            <a:r>
              <a:rPr lang="en-US" sz="2400" dirty="0"/>
              <a:t> </a:t>
            </a:r>
            <a:r>
              <a:rPr lang="en-US" sz="2400" dirty="0" err="1"/>
              <a:t>pemecahan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. (</a:t>
            </a:r>
            <a:r>
              <a:rPr lang="en-US" sz="2400" dirty="0" err="1"/>
              <a:t>misal</a:t>
            </a:r>
            <a:r>
              <a:rPr lang="en-US" sz="2400" dirty="0"/>
              <a:t> : </a:t>
            </a:r>
            <a:r>
              <a:rPr lang="en-US" sz="2400" dirty="0" err="1"/>
              <a:t>Matematika</a:t>
            </a:r>
            <a:r>
              <a:rPr lang="en-US" sz="2400" dirty="0"/>
              <a:t>, Graph, </a:t>
            </a:r>
            <a:r>
              <a:rPr lang="en-US" sz="2400" dirty="0" err="1"/>
              <a:t>Kecerdasan</a:t>
            </a:r>
            <a:r>
              <a:rPr lang="en-US" sz="2400" dirty="0"/>
              <a:t> Artificial) </a:t>
            </a:r>
            <a:r>
              <a:rPr lang="en-US" sz="2400" dirty="0" err="1"/>
              <a:t>pembahasan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/>
              <a:t>langkah</a:t>
            </a:r>
            <a:r>
              <a:rPr lang="en-US" sz="2400" dirty="0"/>
              <a:t> </a:t>
            </a:r>
            <a:r>
              <a:rPr lang="en-US" sz="2400" dirty="0" err="1"/>
              <a:t>implementasi</a:t>
            </a:r>
            <a:r>
              <a:rPr lang="en-US" sz="2400" dirty="0"/>
              <a:t> </a:t>
            </a:r>
            <a:r>
              <a:rPr lang="en-US" sz="2400" dirty="0" err="1"/>
              <a:t>disertai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implementasi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dan </a:t>
            </a:r>
            <a:r>
              <a:rPr lang="en-US" sz="2400" dirty="0" err="1"/>
              <a:t>teori</a:t>
            </a:r>
            <a:r>
              <a:rPr lang="en-US" sz="2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Apabila</a:t>
            </a:r>
            <a:r>
              <a:rPr lang="en-US" sz="2400" dirty="0"/>
              <a:t> tulisan </a:t>
            </a:r>
            <a:r>
              <a:rPr lang="en-US" sz="2400" dirty="0" err="1"/>
              <a:t>ilmiah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 </a:t>
            </a:r>
            <a:r>
              <a:rPr lang="en-US" sz="2400" dirty="0" err="1"/>
              <a:t>praktek</a:t>
            </a:r>
            <a:r>
              <a:rPr lang="en-US" sz="2400" dirty="0"/>
              <a:t>, </a:t>
            </a:r>
            <a:r>
              <a:rPr lang="en-US" sz="2400" dirty="0" err="1"/>
              <a:t>pembahasan</a:t>
            </a:r>
            <a:r>
              <a:rPr lang="en-US" sz="2400" dirty="0"/>
              <a:t> </a:t>
            </a:r>
            <a:r>
              <a:rPr lang="en-US" sz="2400" dirty="0" err="1"/>
              <a:t>berisi</a:t>
            </a:r>
            <a:r>
              <a:rPr lang="en-US" sz="2400" dirty="0"/>
              <a:t> </a:t>
            </a:r>
            <a:r>
              <a:rPr lang="en-US" sz="2400" dirty="0" err="1"/>
              <a:t>tentang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</a:t>
            </a:r>
            <a:r>
              <a:rPr lang="en-US" sz="2400" dirty="0" err="1"/>
              <a:t>kegiatan</a:t>
            </a:r>
            <a:r>
              <a:rPr lang="en-US" sz="2400" dirty="0"/>
              <a:t> yang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selama</a:t>
            </a:r>
            <a:r>
              <a:rPr lang="en-US" sz="2400" dirty="0"/>
              <a:t> </a:t>
            </a:r>
            <a:r>
              <a:rPr lang="en-US" sz="2400" dirty="0" err="1"/>
              <a:t>mengikuti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 </a:t>
            </a:r>
            <a:r>
              <a:rPr lang="en-US" sz="2400" dirty="0" err="1"/>
              <a:t>praktek</a:t>
            </a:r>
            <a:r>
              <a:rPr lang="en-US" sz="2400" dirty="0"/>
              <a:t>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yang </a:t>
            </a:r>
            <a:r>
              <a:rPr lang="en-US" sz="2400" dirty="0" err="1"/>
              <a:t>diperoleh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 </a:t>
            </a:r>
            <a:r>
              <a:rPr lang="en-US" sz="2400" dirty="0" err="1"/>
              <a:t>praktek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2109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ISI – </a:t>
            </a:r>
            <a:r>
              <a:rPr lang="en-US" b="1" dirty="0" err="1"/>
              <a:t>Penutup</a:t>
            </a:r>
            <a:r>
              <a:rPr lang="en-US" b="1" dirty="0"/>
              <a:t> (BAB IV)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7002F-1409-5C61-992E-CEE72B6A3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 err="1"/>
              <a:t>Simpulan</a:t>
            </a:r>
            <a:endParaRPr lang="en-US" sz="2800" b="1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Simpulan</a:t>
            </a:r>
            <a:r>
              <a:rPr lang="en-US" sz="2400" dirty="0"/>
              <a:t> </a:t>
            </a:r>
            <a:r>
              <a:rPr lang="en-US" sz="2400" dirty="0" err="1"/>
              <a:t>berisikan</a:t>
            </a:r>
            <a:r>
              <a:rPr lang="en-US" sz="2400" dirty="0"/>
              <a:t> </a:t>
            </a:r>
            <a:r>
              <a:rPr lang="en-US" sz="2400" dirty="0" err="1"/>
              <a:t>jawaban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apa</a:t>
            </a:r>
            <a:r>
              <a:rPr lang="en-US" sz="2400" dirty="0"/>
              <a:t> yang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tujuan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penelitian</a:t>
            </a:r>
            <a:r>
              <a:rPr lang="en-US" sz="2400" dirty="0"/>
              <a:t>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dituangkan</a:t>
            </a:r>
            <a:r>
              <a:rPr lang="en-US" sz="2400" dirty="0"/>
              <a:t> pada </a:t>
            </a:r>
            <a:r>
              <a:rPr lang="en-US" sz="2400" b="1" dirty="0" err="1"/>
              <a:t>Pendahuluan</a:t>
            </a:r>
            <a:r>
              <a:rPr lang="en-US" sz="2400" dirty="0"/>
              <a:t> dan </a:t>
            </a:r>
            <a:r>
              <a:rPr lang="en-US" sz="2400" dirty="0" err="1"/>
              <a:t>menuangkan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ujicoba</a:t>
            </a:r>
            <a:r>
              <a:rPr lang="en-US" sz="2400" dirty="0"/>
              <a:t>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pada </a:t>
            </a:r>
            <a:r>
              <a:rPr lang="en-US" sz="2400" b="1" dirty="0" err="1"/>
              <a:t>Pembahasan</a:t>
            </a:r>
            <a:r>
              <a:rPr lang="en-US" sz="2400" dirty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/>
              <a:t>Saran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sv-SE" sz="2400" dirty="0"/>
              <a:t>Ditujukan kepada pihak-pihak terkait, sehubungan dengan pengembangan penelitian selanjutnya.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sv-SE" sz="2400" dirty="0"/>
              <a:t>Hindari kata-kata yang bermakna negatif. 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699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Bagian</a:t>
            </a:r>
            <a:r>
              <a:rPr lang="en-US" b="1" dirty="0"/>
              <a:t> </a:t>
            </a:r>
            <a:r>
              <a:rPr lang="en-US" b="1" dirty="0" err="1"/>
              <a:t>Akhir</a:t>
            </a:r>
            <a:r>
              <a:rPr lang="en-US" b="1" dirty="0"/>
              <a:t> – </a:t>
            </a:r>
            <a:r>
              <a:rPr lang="en-US" b="1" dirty="0" err="1"/>
              <a:t>Daftar</a:t>
            </a:r>
            <a:r>
              <a:rPr lang="en-US" b="1" dirty="0"/>
              <a:t> </a:t>
            </a:r>
            <a:r>
              <a:rPr lang="en-US" b="1" dirty="0" err="1"/>
              <a:t>Pustaka</a:t>
            </a:r>
            <a:r>
              <a:rPr lang="en-US" b="1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F55C2E-6A0D-7E44-E4F2-E71E29553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900" y="2116072"/>
            <a:ext cx="7673808" cy="4383153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Berisi</a:t>
            </a:r>
            <a:r>
              <a:rPr lang="en-US" sz="2000" dirty="0"/>
              <a:t> daftar </a:t>
            </a:r>
            <a:r>
              <a:rPr lang="en-US" sz="2000" dirty="0" err="1"/>
              <a:t>referensi</a:t>
            </a:r>
            <a:r>
              <a:rPr lang="en-US" sz="2000" dirty="0"/>
              <a:t> (</a:t>
            </a:r>
            <a:r>
              <a:rPr lang="en-US" sz="2000" dirty="0" err="1"/>
              <a:t>buku</a:t>
            </a:r>
            <a:r>
              <a:rPr lang="en-US" sz="2000" dirty="0"/>
              <a:t>, </a:t>
            </a:r>
            <a:r>
              <a:rPr lang="en-US" sz="2000" dirty="0" err="1"/>
              <a:t>jurnal</a:t>
            </a:r>
            <a:r>
              <a:rPr lang="en-US" sz="2000" dirty="0"/>
              <a:t>, </a:t>
            </a:r>
            <a:r>
              <a:rPr lang="en-US" sz="2000" dirty="0" err="1"/>
              <a:t>majalah</a:t>
            </a:r>
            <a:r>
              <a:rPr lang="en-US" sz="2000" dirty="0"/>
              <a:t>, </a:t>
            </a:r>
            <a:r>
              <a:rPr lang="en-US" sz="2000" dirty="0" err="1"/>
              <a:t>ebook</a:t>
            </a:r>
            <a:r>
              <a:rPr lang="en-US" sz="2000" dirty="0"/>
              <a:t>, dan </a:t>
            </a:r>
            <a:r>
              <a:rPr lang="en-US" sz="2000" dirty="0" err="1"/>
              <a:t>sebagainya</a:t>
            </a:r>
            <a:r>
              <a:rPr lang="en-US" sz="2000" dirty="0"/>
              <a:t>),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tulisan. </a:t>
            </a:r>
            <a:r>
              <a:rPr lang="en-US" sz="2000" dirty="0">
                <a:solidFill>
                  <a:srgbClr val="FF0000"/>
                </a:solidFill>
              </a:rPr>
              <a:t>Minimal 10 </a:t>
            </a:r>
            <a:r>
              <a:rPr lang="en-US" sz="2000" dirty="0" err="1">
                <a:solidFill>
                  <a:srgbClr val="FF0000"/>
                </a:solidFill>
              </a:rPr>
              <a:t>referensi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tulisan.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Berisi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</a:t>
            </a:r>
            <a:r>
              <a:rPr lang="en-US" sz="2000" dirty="0" err="1"/>
              <a:t>pustaka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dirujuk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tubuh</a:t>
            </a:r>
            <a:r>
              <a:rPr lang="en-US" sz="2000" dirty="0"/>
              <a:t> tulisan.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pustaka</a:t>
            </a:r>
            <a:r>
              <a:rPr lang="en-US" sz="2000" dirty="0"/>
              <a:t> yang </a:t>
            </a:r>
            <a:r>
              <a:rPr lang="en-US" sz="2000" dirty="0" err="1"/>
              <a:t>dirujuk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naskah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daftar </a:t>
            </a:r>
            <a:r>
              <a:rPr lang="en-US" sz="2000" dirty="0" err="1"/>
              <a:t>pustaka</a:t>
            </a:r>
            <a:r>
              <a:rPr lang="en-US" sz="2000" dirty="0"/>
              <a:t>, </a:t>
            </a:r>
            <a:r>
              <a:rPr lang="en-US" sz="2000" dirty="0" err="1"/>
              <a:t>begitu</a:t>
            </a:r>
            <a:r>
              <a:rPr lang="en-US" sz="2000" dirty="0"/>
              <a:t> juga </a:t>
            </a:r>
            <a:r>
              <a:rPr lang="en-US" sz="2000" dirty="0" err="1"/>
              <a:t>sebaliknya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pustaka</a:t>
            </a:r>
            <a:r>
              <a:rPr lang="en-US" sz="2000" dirty="0"/>
              <a:t> yang </a:t>
            </a:r>
            <a:r>
              <a:rPr lang="en-US" sz="2000" dirty="0" err="1"/>
              <a:t>muncul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daftar </a:t>
            </a:r>
            <a:r>
              <a:rPr lang="en-US" sz="2000" dirty="0" err="1"/>
              <a:t>pustaka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pernah</a:t>
            </a:r>
            <a:r>
              <a:rPr lang="en-US" sz="2000" dirty="0"/>
              <a:t> </a:t>
            </a:r>
            <a:r>
              <a:rPr lang="en-US" sz="2000" dirty="0" err="1"/>
              <a:t>dirujuk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tubuh</a:t>
            </a:r>
            <a:r>
              <a:rPr lang="en-US" sz="2000" dirty="0"/>
              <a:t> tulisan.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Hindari</a:t>
            </a:r>
            <a:r>
              <a:rPr lang="en-US" sz="2000" dirty="0"/>
              <a:t> </a:t>
            </a:r>
            <a:r>
              <a:rPr lang="en-US" sz="2000" dirty="0" err="1"/>
              <a:t>referensi</a:t>
            </a:r>
            <a:r>
              <a:rPr lang="en-US" sz="2000" dirty="0"/>
              <a:t> yang </a:t>
            </a:r>
            <a:r>
              <a:rPr lang="en-US" sz="2000" dirty="0" err="1"/>
              <a:t>bersumber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blog.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Penulisan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URL, </a:t>
            </a:r>
            <a:r>
              <a:rPr lang="en-US" sz="2000" dirty="0" err="1"/>
              <a:t>gunakan</a:t>
            </a:r>
            <a:r>
              <a:rPr lang="en-US" sz="2000" dirty="0"/>
              <a:t> </a:t>
            </a:r>
            <a:r>
              <a:rPr lang="en-US" sz="2000" dirty="0" err="1"/>
              <a:t>opsi</a:t>
            </a:r>
            <a:r>
              <a:rPr lang="en-US" sz="2000" dirty="0"/>
              <a:t> “remove hyperlink”. </a:t>
            </a:r>
            <a:r>
              <a:rPr lang="en-US" sz="2000" dirty="0" err="1"/>
              <a:t>Penulisan</a:t>
            </a:r>
            <a:r>
              <a:rPr lang="en-US" sz="2000" dirty="0"/>
              <a:t> </a:t>
            </a:r>
            <a:r>
              <a:rPr lang="en-US" sz="2000" dirty="0" err="1"/>
              <a:t>mengikuti</a:t>
            </a:r>
            <a:r>
              <a:rPr lang="en-US" sz="2000" dirty="0"/>
              <a:t> format FIKTI dan </a:t>
            </a:r>
            <a:r>
              <a:rPr lang="en-US" sz="2000" dirty="0" err="1"/>
              <a:t>diurutkan</a:t>
            </a:r>
            <a:r>
              <a:rPr lang="en-US" sz="2000" dirty="0"/>
              <a:t> </a:t>
            </a:r>
            <a:r>
              <a:rPr lang="en-US" sz="2000" dirty="0" err="1"/>
              <a:t>berdasarkan</a:t>
            </a:r>
            <a:r>
              <a:rPr lang="en-US" sz="2000" dirty="0"/>
              <a:t> </a:t>
            </a: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err="1"/>
              <a:t>pengarang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50" y="1327150"/>
            <a:ext cx="3467100" cy="446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350" y="5794375"/>
            <a:ext cx="3333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4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Bagian</a:t>
            </a:r>
            <a:r>
              <a:rPr lang="en-US" b="1" dirty="0"/>
              <a:t> </a:t>
            </a:r>
            <a:r>
              <a:rPr lang="en-US" b="1" dirty="0" err="1"/>
              <a:t>Akhir</a:t>
            </a:r>
            <a:r>
              <a:rPr lang="en-US" b="1" dirty="0"/>
              <a:t> - </a:t>
            </a:r>
            <a:r>
              <a:rPr lang="en-US" b="1" dirty="0" err="1"/>
              <a:t>Lampiran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C87ED-A15A-0FA9-F2EC-EE3E3F332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180497"/>
            <a:ext cx="11029615" cy="1824974"/>
          </a:xfrm>
        </p:spPr>
        <p:txBody>
          <a:bodyPr>
            <a:normAutofit/>
          </a:bodyPr>
          <a:lstStyle/>
          <a:p>
            <a:r>
              <a:rPr lang="sv-SE" sz="2400" dirty="0"/>
              <a:t>Penjelasan tambahan merupakan penjelasan rinci dari apa yang disajikan di bagian-bagian terkait sebelumnya. </a:t>
            </a:r>
          </a:p>
          <a:p>
            <a:r>
              <a:rPr lang="sv-SE" sz="2400" dirty="0"/>
              <a:t>Untuk jurusan Sistem Informasi dapat </a:t>
            </a:r>
            <a:r>
              <a:rPr lang="es-ES" sz="2400" dirty="0" err="1"/>
              <a:t>berupa</a:t>
            </a:r>
            <a:r>
              <a:rPr lang="es-ES" sz="2400" dirty="0"/>
              <a:t> </a:t>
            </a:r>
            <a:r>
              <a:rPr lang="es-ES" sz="2400" dirty="0" err="1"/>
              <a:t>lembar</a:t>
            </a:r>
            <a:r>
              <a:rPr lang="es-ES" sz="2400" dirty="0"/>
              <a:t> </a:t>
            </a:r>
            <a:r>
              <a:rPr lang="es-ES" sz="2400" dirty="0" err="1"/>
              <a:t>pernyataan</a:t>
            </a:r>
            <a:r>
              <a:rPr lang="es-ES" sz="2400" dirty="0"/>
              <a:t> </a:t>
            </a:r>
            <a:r>
              <a:rPr lang="es-ES" sz="2400" dirty="0" err="1"/>
              <a:t>ujicoba</a:t>
            </a:r>
            <a:r>
              <a:rPr lang="es-ES" sz="2400" dirty="0"/>
              <a:t> </a:t>
            </a:r>
            <a:r>
              <a:rPr lang="es-ES" sz="2400" dirty="0" err="1"/>
              <a:t>aplikasi</a:t>
            </a:r>
            <a:r>
              <a:rPr lang="es-ES" sz="2400" dirty="0"/>
              <a:t>, </a:t>
            </a:r>
            <a:r>
              <a:rPr lang="es-ES" sz="2400" dirty="0" err="1"/>
              <a:t>listing</a:t>
            </a:r>
            <a:r>
              <a:rPr lang="es-ES" sz="2400" dirty="0"/>
              <a:t> </a:t>
            </a:r>
            <a:r>
              <a:rPr lang="es-ES" sz="2400" dirty="0" err="1"/>
              <a:t>program</a:t>
            </a:r>
            <a:r>
              <a:rPr lang="es-ES" sz="2400" dirty="0"/>
              <a:t>, dan output </a:t>
            </a:r>
            <a:r>
              <a:rPr lang="es-ES" sz="2400" dirty="0" err="1"/>
              <a:t>aplikasi</a:t>
            </a:r>
            <a:r>
              <a:rPr lang="es-ES" sz="2400" dirty="0"/>
              <a:t>.</a:t>
            </a:r>
            <a:endParaRPr lang="en-US" sz="2400" dirty="0"/>
          </a:p>
          <a:p>
            <a:endParaRPr lang="en-US" sz="2400" dirty="0"/>
          </a:p>
        </p:txBody>
      </p:sp>
      <p:grpSp>
        <p:nvGrpSpPr>
          <p:cNvPr id="2" name="Google Shape;602;p36">
            <a:extLst>
              <a:ext uri="{FF2B5EF4-FFF2-40B4-BE49-F238E27FC236}">
                <a16:creationId xmlns:a16="http://schemas.microsoft.com/office/drawing/2014/main" id="{092CE676-F0BB-1CCF-DE24-3D7F7B6D40C3}"/>
              </a:ext>
            </a:extLst>
          </p:cNvPr>
          <p:cNvGrpSpPr/>
          <p:nvPr/>
        </p:nvGrpSpPr>
        <p:grpSpPr>
          <a:xfrm>
            <a:off x="7776250" y="3508512"/>
            <a:ext cx="2500812" cy="2688365"/>
            <a:chOff x="0" y="0"/>
            <a:chExt cx="8080691" cy="8870065"/>
          </a:xfrm>
        </p:grpSpPr>
        <p:pic>
          <p:nvPicPr>
            <p:cNvPr id="5" name="Google Shape;603;p36">
              <a:extLst>
                <a:ext uri="{FF2B5EF4-FFF2-40B4-BE49-F238E27FC236}">
                  <a16:creationId xmlns:a16="http://schemas.microsoft.com/office/drawing/2014/main" id="{98508AC1-C755-454A-1E5D-50DEBC66808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604;p36">
              <a:extLst>
                <a:ext uri="{FF2B5EF4-FFF2-40B4-BE49-F238E27FC236}">
                  <a16:creationId xmlns:a16="http://schemas.microsoft.com/office/drawing/2014/main" id="{914DC685-69E7-A5FA-5EEA-E3CEB5A0C3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605;p36">
              <a:extLst>
                <a:ext uri="{FF2B5EF4-FFF2-40B4-BE49-F238E27FC236}">
                  <a16:creationId xmlns:a16="http://schemas.microsoft.com/office/drawing/2014/main" id="{0EB1FCFF-3AC0-706D-90CF-6476A502BA4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1082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5" name="Google Shape;105;p2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413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58420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Tahapan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Penelitian</a:t>
            </a:r>
            <a:endParaRPr lang="en-US" sz="3600" dirty="0">
              <a:latin typeface="Gill Sans" panose="020B0604020202020204" charset="0"/>
              <a:ea typeface="Calibri"/>
              <a:cs typeface="Calibri"/>
              <a:sym typeface="Calibri"/>
            </a:endParaRPr>
          </a:p>
          <a:p>
            <a:pPr marL="58420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Menulis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Dokumen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/>
              <a:t>Penulisan</a:t>
            </a:r>
            <a:r>
              <a:rPr lang="en-US" sz="3600" dirty="0"/>
              <a:t> </a:t>
            </a:r>
            <a:r>
              <a:rPr lang="en-US" sz="3600" dirty="0" err="1"/>
              <a:t>Ilmiah</a:t>
            </a:r>
            <a:r>
              <a:rPr lang="en-US" sz="3600" dirty="0"/>
              <a:t> </a:t>
            </a:r>
          </a:p>
          <a:p>
            <a:pPr marL="58420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Teknologi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Informasi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,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Jaringan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dan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Keamanan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Sistem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Informasi</a:t>
            </a:r>
            <a:endParaRPr lang="en-US" sz="3600" dirty="0">
              <a:latin typeface="Gill Sans" panose="020B0604020202020204" charset="0"/>
              <a:ea typeface="Calibri"/>
              <a:cs typeface="Calibri"/>
              <a:sym typeface="Calibri"/>
            </a:endParaRPr>
          </a:p>
          <a:p>
            <a:pPr marL="58420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Tools yang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dapat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digunakan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untuk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membantu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pembuatan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penulisan</a:t>
            </a:r>
            <a:r>
              <a:rPr lang="en-US" sz="3600" dirty="0">
                <a:latin typeface="Gill Sans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Gill Sans" panose="020B0604020202020204" charset="0"/>
                <a:ea typeface="Calibri"/>
                <a:cs typeface="Calibri"/>
                <a:sym typeface="Calibri"/>
              </a:rPr>
              <a:t>ilmiah</a:t>
            </a:r>
            <a:endParaRPr lang="en-US" sz="3600" dirty="0">
              <a:latin typeface="Gill Sans" panose="020B0604020202020204" charset="0"/>
              <a:ea typeface="Calibri"/>
              <a:cs typeface="Calibri"/>
              <a:sym typeface="Calibri"/>
            </a:endParaRPr>
          </a:p>
          <a:p>
            <a:pPr marL="584200" lvl="0" indent="-571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 err="1"/>
              <a:t>Contoh</a:t>
            </a:r>
            <a:r>
              <a:rPr lang="en-US" sz="3600" dirty="0"/>
              <a:t> Tema &amp; </a:t>
            </a:r>
            <a:r>
              <a:rPr lang="en-US" sz="3600" dirty="0" err="1"/>
              <a:t>Penulisan</a:t>
            </a:r>
            <a:r>
              <a:rPr lang="en-US" sz="3600" dirty="0"/>
              <a:t> </a:t>
            </a:r>
            <a:r>
              <a:rPr lang="en-US" sz="3600" dirty="0" err="1"/>
              <a:t>Ilmiah</a:t>
            </a:r>
            <a:endParaRPr sz="3600" dirty="0"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2058" y="1956303"/>
            <a:ext cx="1354717" cy="16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>
            <a:spLocks noGrp="1"/>
          </p:cNvSpPr>
          <p:nvPr>
            <p:ph type="ctrTitle"/>
          </p:nvPr>
        </p:nvSpPr>
        <p:spPr>
          <a:xfrm>
            <a:off x="581191" y="1020432"/>
            <a:ext cx="10993549" cy="113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nl-NL" dirty="0"/>
              <a:t>TEKNOLOGI INFORMASI, JARINGAN DAN KEAMANAN SISTEM INFORMASI</a:t>
            </a:r>
          </a:p>
        </p:txBody>
      </p:sp>
      <p:sp>
        <p:nvSpPr>
          <p:cNvPr id="441" name="Google Shape;441;p25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endParaRPr/>
          </a:p>
        </p:txBody>
      </p:sp>
      <p:pic>
        <p:nvPicPr>
          <p:cNvPr id="443" name="Google Shape;44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5234" y="3428999"/>
            <a:ext cx="1483612" cy="202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855638-E6BB-9CBC-551B-AB01A421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647" y="2790605"/>
            <a:ext cx="3940663" cy="37890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2" name="Google Shape;45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1663" y="4791823"/>
            <a:ext cx="1631107" cy="1787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038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76E4-BBF3-2CC0-1C2D-768ADF40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KONSEP DASAR INFRASTRUKTUR TI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408D5-C023-DD55-6493-E3BE62184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1838739"/>
            <a:ext cx="11029615" cy="4810539"/>
          </a:xfrm>
        </p:spPr>
        <p:txBody>
          <a:bodyPr>
            <a:normAutofit/>
          </a:bodyPr>
          <a:lstStyle/>
          <a:p>
            <a:r>
              <a:rPr lang="en-US" sz="2400" dirty="0" err="1"/>
              <a:t>Definisi</a:t>
            </a:r>
            <a:r>
              <a:rPr lang="en-US" sz="2400" dirty="0"/>
              <a:t> dan </a:t>
            </a:r>
            <a:r>
              <a:rPr lang="en-US" sz="2400" dirty="0" err="1"/>
              <a:t>komponen</a:t>
            </a:r>
            <a:r>
              <a:rPr lang="en-US" sz="2400" dirty="0"/>
              <a:t> </a:t>
            </a:r>
            <a:r>
              <a:rPr lang="en-US" sz="2400" dirty="0" err="1"/>
              <a:t>infrastruktur</a:t>
            </a:r>
            <a:r>
              <a:rPr lang="en-US" sz="2400" dirty="0"/>
              <a:t> TI : server, </a:t>
            </a:r>
            <a:r>
              <a:rPr lang="en-US" sz="2400" dirty="0" err="1"/>
              <a:t>jaringan</a:t>
            </a:r>
            <a:r>
              <a:rPr lang="en-US" sz="2400" dirty="0"/>
              <a:t>, </a:t>
            </a:r>
            <a:r>
              <a:rPr lang="en-US" sz="2400" dirty="0" err="1"/>
              <a:t>penyimpanan</a:t>
            </a:r>
            <a:r>
              <a:rPr lang="en-US" sz="2400" dirty="0"/>
              <a:t>, </a:t>
            </a:r>
            <a:r>
              <a:rPr lang="en-US" sz="2400" dirty="0" err="1"/>
              <a:t>virtualisasi</a:t>
            </a:r>
            <a:r>
              <a:rPr lang="en-US" sz="2400" dirty="0"/>
              <a:t>, dan cloud computing</a:t>
            </a:r>
          </a:p>
          <a:p>
            <a:r>
              <a:rPr lang="en-US" sz="2400" dirty="0"/>
              <a:t>Model </a:t>
            </a:r>
            <a:r>
              <a:rPr lang="en-US" sz="2400" dirty="0" err="1"/>
              <a:t>infrastruktur</a:t>
            </a:r>
            <a:r>
              <a:rPr lang="en-US" sz="2400" dirty="0"/>
              <a:t> TI: </a:t>
            </a:r>
          </a:p>
          <a:p>
            <a:pPr lvl="1"/>
            <a:r>
              <a:rPr lang="en-US" sz="2000" dirty="0"/>
              <a:t>On-premise : </a:t>
            </a:r>
            <a:r>
              <a:rPr lang="en-US" sz="2000" dirty="0" err="1"/>
              <a:t>Infrastruktur</a:t>
            </a:r>
            <a:r>
              <a:rPr lang="en-US" sz="2000" dirty="0"/>
              <a:t> TI yang </a:t>
            </a:r>
            <a:r>
              <a:rPr lang="en-US" sz="2000" dirty="0" err="1"/>
              <a:t>sepenuhnya</a:t>
            </a:r>
            <a:r>
              <a:rPr lang="en-US" sz="2000" dirty="0"/>
              <a:t> </a:t>
            </a:r>
            <a:r>
              <a:rPr lang="en-US" sz="2000" dirty="0" err="1"/>
              <a:t>dikelola</a:t>
            </a:r>
            <a:r>
              <a:rPr lang="en-US" sz="2000" dirty="0"/>
              <a:t> dan </a:t>
            </a:r>
            <a:r>
              <a:rPr lang="en-US" sz="2000" dirty="0" err="1"/>
              <a:t>dioperasikan</a:t>
            </a:r>
            <a:r>
              <a:rPr lang="en-US" sz="2000" dirty="0"/>
              <a:t> di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organisasi</a:t>
            </a:r>
            <a:r>
              <a:rPr lang="en-US" sz="2000" dirty="0"/>
              <a:t>. Server, </a:t>
            </a:r>
            <a:r>
              <a:rPr lang="en-US" sz="2000" dirty="0" err="1"/>
              <a:t>penyimpanan</a:t>
            </a:r>
            <a:r>
              <a:rPr lang="en-US" sz="2000" dirty="0"/>
              <a:t> data, dan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keras</a:t>
            </a:r>
            <a:r>
              <a:rPr lang="en-US" sz="2000" dirty="0"/>
              <a:t> </a:t>
            </a:r>
            <a:r>
              <a:rPr lang="en-US" sz="2000" dirty="0" err="1"/>
              <a:t>berada</a:t>
            </a:r>
            <a:r>
              <a:rPr lang="en-US" sz="2000" dirty="0"/>
              <a:t> di </a:t>
            </a:r>
            <a:r>
              <a:rPr lang="en-US" sz="2000" dirty="0" err="1"/>
              <a:t>lokasi</a:t>
            </a:r>
            <a:r>
              <a:rPr lang="en-US" sz="2000" dirty="0"/>
              <a:t> </a:t>
            </a:r>
            <a:r>
              <a:rPr lang="en-US" sz="2000" dirty="0" err="1"/>
              <a:t>fisik</a:t>
            </a:r>
            <a:r>
              <a:rPr lang="en-US" sz="2000" dirty="0"/>
              <a:t> </a:t>
            </a:r>
            <a:r>
              <a:rPr lang="en-US" sz="2000" dirty="0" err="1"/>
              <a:t>perusahaan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cloud-based : </a:t>
            </a:r>
            <a:r>
              <a:rPr lang="en-US" sz="2000" dirty="0" err="1"/>
              <a:t>Infrastruktur</a:t>
            </a:r>
            <a:r>
              <a:rPr lang="en-US" sz="2000" dirty="0"/>
              <a:t> TI </a:t>
            </a:r>
            <a:r>
              <a:rPr lang="en-US" sz="2000" dirty="0" err="1"/>
              <a:t>disediakan</a:t>
            </a:r>
            <a:r>
              <a:rPr lang="en-US" sz="2000" dirty="0"/>
              <a:t> oleh </a:t>
            </a:r>
            <a:r>
              <a:rPr lang="en-US" sz="2000" dirty="0" err="1"/>
              <a:t>penyedia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cloud </a:t>
            </a:r>
            <a:r>
              <a:rPr lang="en-US" sz="2000" dirty="0" err="1"/>
              <a:t>seperti</a:t>
            </a:r>
            <a:r>
              <a:rPr lang="en-US" sz="2000" dirty="0"/>
              <a:t> AWS, Google Cloud, </a:t>
            </a:r>
            <a:r>
              <a:rPr lang="en-US" sz="2000" dirty="0" err="1"/>
              <a:t>atau</a:t>
            </a:r>
            <a:r>
              <a:rPr lang="en-US" sz="2000" dirty="0"/>
              <a:t> Microsoft Azure. </a:t>
            </a:r>
            <a:r>
              <a:rPr lang="en-US" sz="2000" dirty="0" err="1"/>
              <a:t>Organisasi</a:t>
            </a:r>
            <a:r>
              <a:rPr lang="en-US" sz="2000" dirty="0"/>
              <a:t> </a:t>
            </a:r>
            <a:r>
              <a:rPr lang="en-US" sz="2000" dirty="0" err="1"/>
              <a:t>menyewa</a:t>
            </a:r>
            <a:r>
              <a:rPr lang="en-US" sz="2000" dirty="0"/>
              <a:t> </a:t>
            </a:r>
            <a:r>
              <a:rPr lang="en-US" sz="2000" dirty="0" err="1"/>
              <a:t>sumber</a:t>
            </a:r>
            <a:r>
              <a:rPr lang="en-US" sz="2000" dirty="0"/>
              <a:t> </a:t>
            </a:r>
            <a:r>
              <a:rPr lang="en-US" sz="2000" dirty="0" err="1"/>
              <a:t>daya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server, </a:t>
            </a:r>
            <a:r>
              <a:rPr lang="en-US" sz="2000" dirty="0" err="1"/>
              <a:t>penyimpanan</a:t>
            </a:r>
            <a:r>
              <a:rPr lang="en-US" sz="2000" dirty="0"/>
              <a:t>, dan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cloud provider.</a:t>
            </a:r>
          </a:p>
          <a:p>
            <a:pPr lvl="1"/>
            <a:r>
              <a:rPr lang="en-US" sz="2000" dirty="0"/>
              <a:t>Hybrid : </a:t>
            </a:r>
            <a:r>
              <a:rPr lang="en-US" sz="2000" dirty="0" err="1"/>
              <a:t>Kombinasi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on-premise dan cloud-based, di mana </a:t>
            </a: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data </a:t>
            </a:r>
            <a:r>
              <a:rPr lang="en-US" sz="2000" dirty="0" err="1"/>
              <a:t>disimpan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lokal</a:t>
            </a:r>
            <a:r>
              <a:rPr lang="en-US" sz="2000" dirty="0"/>
              <a:t> dan </a:t>
            </a:r>
            <a:r>
              <a:rPr lang="en-US" sz="2000" dirty="0" err="1"/>
              <a:t>sebagian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 di cloud.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fleksibilitas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mengelola</a:t>
            </a:r>
            <a:r>
              <a:rPr lang="en-US" sz="2000" dirty="0"/>
              <a:t> data yang </a:t>
            </a:r>
            <a:r>
              <a:rPr lang="en-US" sz="2000" dirty="0" err="1"/>
              <a:t>sensitif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berada</a:t>
            </a:r>
            <a:r>
              <a:rPr lang="en-US" sz="2000" dirty="0"/>
              <a:t> di </a:t>
            </a:r>
            <a:r>
              <a:rPr lang="en-US" sz="2000" dirty="0" err="1"/>
              <a:t>infrastruktur</a:t>
            </a:r>
            <a:r>
              <a:rPr lang="en-US" sz="2000" dirty="0"/>
              <a:t> </a:t>
            </a:r>
            <a:r>
              <a:rPr lang="en-US" sz="2000" dirty="0" err="1"/>
              <a:t>lokal</a:t>
            </a:r>
            <a:r>
              <a:rPr lang="en-US" sz="2000" dirty="0"/>
              <a:t>, </a:t>
            </a:r>
            <a:r>
              <a:rPr lang="en-US" sz="2000" dirty="0" err="1"/>
              <a:t>sementara</a:t>
            </a:r>
            <a:r>
              <a:rPr lang="en-US" sz="2000" dirty="0"/>
              <a:t> </a:t>
            </a:r>
            <a:r>
              <a:rPr lang="en-US" sz="2000" dirty="0" err="1"/>
              <a:t>beban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 </a:t>
            </a:r>
            <a:r>
              <a:rPr lang="en-US" sz="2000" dirty="0" err="1"/>
              <a:t>ditangani</a:t>
            </a:r>
            <a:r>
              <a:rPr lang="en-US" sz="2000" dirty="0"/>
              <a:t> oleh cloud.</a:t>
            </a:r>
          </a:p>
          <a:p>
            <a:r>
              <a:rPr lang="en-US" sz="2400" dirty="0"/>
              <a:t>Peran </a:t>
            </a:r>
            <a:r>
              <a:rPr lang="en-US" sz="2400" dirty="0" err="1"/>
              <a:t>infrastruktur</a:t>
            </a:r>
            <a:r>
              <a:rPr lang="en-US" sz="2400" dirty="0"/>
              <a:t> TI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organisasi</a:t>
            </a:r>
            <a:r>
              <a:rPr lang="en-US" sz="2400" dirty="0"/>
              <a:t> dan </a:t>
            </a:r>
            <a:r>
              <a:rPr lang="en-US" sz="2400" dirty="0" err="1"/>
              <a:t>perusahaan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8375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860F2-B017-F493-746E-DBE41095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ARSITEKTUR DAN MANAJEMEN JARINGAN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3B3D9-1EEE-E070-268F-F64E85975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Topologi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: LAN, WAN, MAN, dan SDN (Software-Defined Networking)</a:t>
            </a:r>
          </a:p>
          <a:p>
            <a:r>
              <a:rPr lang="en-US" sz="2800" dirty="0" err="1"/>
              <a:t>Protokol</a:t>
            </a:r>
            <a:r>
              <a:rPr lang="en-US" sz="2800" dirty="0"/>
              <a:t> </a:t>
            </a:r>
            <a:r>
              <a:rPr lang="en-US" sz="2800" dirty="0" err="1"/>
              <a:t>komunikasi</a:t>
            </a:r>
            <a:r>
              <a:rPr lang="en-US" sz="2800" dirty="0"/>
              <a:t> (TCP/IP, HTTP, HTTPS, FTP, SSH, VPN)</a:t>
            </a:r>
          </a:p>
          <a:p>
            <a:r>
              <a:rPr lang="en-US" sz="2800" dirty="0" err="1"/>
              <a:t>Keamanan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: Firewall, IDS/IPS, dan </a:t>
            </a:r>
            <a:r>
              <a:rPr lang="en-US" sz="2800" dirty="0" err="1"/>
              <a:t>manajemen</a:t>
            </a:r>
            <a:r>
              <a:rPr lang="en-US" sz="2800" dirty="0"/>
              <a:t> </a:t>
            </a:r>
            <a:r>
              <a:rPr lang="en-US" sz="2800" dirty="0" err="1"/>
              <a:t>akses</a:t>
            </a:r>
            <a:endParaRPr lang="en-US" sz="2800" dirty="0"/>
          </a:p>
          <a:p>
            <a:r>
              <a:rPr lang="en-US" sz="2800" dirty="0" err="1"/>
              <a:t>Teknologi</a:t>
            </a:r>
            <a:r>
              <a:rPr lang="en-US" sz="2800" dirty="0"/>
              <a:t> 5G dan IoT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pengelolaan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ADCBD-D104-EDE0-B70C-E0C161DBAED7}"/>
              </a:ext>
            </a:extLst>
          </p:cNvPr>
          <p:cNvSpPr txBox="1"/>
          <p:nvPr/>
        </p:nvSpPr>
        <p:spPr>
          <a:xfrm rot="20262029">
            <a:off x="7585633" y="5212809"/>
            <a:ext cx="3676074" cy="78319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Aptos Narrow" panose="020B0004020202020204" pitchFamily="34" charset="0"/>
              </a:rPr>
              <a:t>Bisa </a:t>
            </a:r>
            <a:r>
              <a:rPr lang="en-US" sz="2000" dirty="0" err="1">
                <a:solidFill>
                  <a:srgbClr val="FFFF00"/>
                </a:solidFill>
                <a:latin typeface="Aptos Narrow" panose="020B0004020202020204" pitchFamily="34" charset="0"/>
              </a:rPr>
              <a:t>difokuskan</a:t>
            </a:r>
            <a:r>
              <a:rPr lang="en-US" sz="2000" dirty="0">
                <a:solidFill>
                  <a:srgbClr val="FFFF00"/>
                </a:solidFill>
                <a:latin typeface="Aptos Narrow" panose="020B0004020202020204" pitchFamily="34" charset="0"/>
              </a:rPr>
              <a:t> pada PI </a:t>
            </a:r>
            <a:r>
              <a:rPr lang="en-US" sz="2000" dirty="0" err="1">
                <a:solidFill>
                  <a:srgbClr val="FFFF00"/>
                </a:solidFill>
                <a:latin typeface="Aptos Narrow" panose="020B0004020202020204" pitchFamily="34" charset="0"/>
              </a:rPr>
              <a:t>untuk</a:t>
            </a:r>
            <a:r>
              <a:rPr lang="en-US" sz="2000" dirty="0">
                <a:solidFill>
                  <a:srgbClr val="FFFF00"/>
                </a:solidFill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ptos Narrow" panose="020B0004020202020204" pitchFamily="34" charset="0"/>
              </a:rPr>
              <a:t>melakukan</a:t>
            </a:r>
            <a:r>
              <a:rPr lang="en-US" sz="2000" dirty="0">
                <a:solidFill>
                  <a:srgbClr val="FFFF00"/>
                </a:solidFill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ptos Narrow" panose="020B0004020202020204" pitchFamily="34" charset="0"/>
              </a:rPr>
              <a:t>analisis</a:t>
            </a:r>
            <a:endParaRPr lang="en-US" sz="2000" dirty="0">
              <a:solidFill>
                <a:srgbClr val="FFFF00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9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1B30-489A-4FC7-A428-8DC434DE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IMPLEMENTASI CLOUD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2E0B0-0619-DFE4-9FE9-996371694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383" y="2180496"/>
            <a:ext cx="11400181" cy="4607930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/>
              <a:t>SaaS (Software as a Service)</a:t>
            </a:r>
          </a:p>
          <a:p>
            <a:pPr marL="123444" indent="0">
              <a:buNone/>
            </a:pPr>
            <a:r>
              <a:rPr lang="en-US" sz="2400" dirty="0" err="1"/>
              <a:t>Layanan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memungkinkan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mengakses</a:t>
            </a:r>
            <a:r>
              <a:rPr lang="en-US" sz="2400" dirty="0"/>
              <a:t> cloud yang </a:t>
            </a:r>
            <a:r>
              <a:rPr lang="en-US" sz="2400" dirty="0" err="1"/>
              <a:t>tersedia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umum</a:t>
            </a:r>
            <a:r>
              <a:rPr lang="en-US" sz="2400" dirty="0"/>
              <a:t> yang </a:t>
            </a:r>
            <a:r>
              <a:rPr lang="en-US" sz="2400" dirty="0" err="1"/>
              <a:t>disediakan</a:t>
            </a:r>
            <a:r>
              <a:rPr lang="en-US" sz="2400" dirty="0"/>
              <a:t> oleh </a:t>
            </a:r>
            <a:r>
              <a:rPr lang="en-US" sz="2400" dirty="0" err="1"/>
              <a:t>organisasi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penyimpanan</a:t>
            </a:r>
            <a:r>
              <a:rPr lang="en-US" sz="2400" dirty="0"/>
              <a:t> data, </a:t>
            </a:r>
            <a:r>
              <a:rPr lang="en-US" sz="2400" dirty="0" err="1"/>
              <a:t>seperti</a:t>
            </a:r>
            <a:r>
              <a:rPr lang="en-US" sz="2400" dirty="0"/>
              <a:t> Gmail, Google Drive, Dropbox.</a:t>
            </a:r>
          </a:p>
          <a:p>
            <a:pPr marL="123444" indent="0">
              <a:buNone/>
            </a:pPr>
            <a:endParaRPr lang="en-US" sz="2400" dirty="0"/>
          </a:p>
          <a:p>
            <a:r>
              <a:rPr lang="en-US" sz="2800" b="1" dirty="0"/>
              <a:t>PaaS (Platform as a Service)</a:t>
            </a:r>
          </a:p>
          <a:p>
            <a:pPr marL="123444" indent="0">
              <a:buNone/>
            </a:pPr>
            <a:r>
              <a:rPr lang="en-US" sz="2400" dirty="0"/>
              <a:t>PaaS </a:t>
            </a:r>
            <a:r>
              <a:rPr lang="en-US" sz="2400" dirty="0" err="1"/>
              <a:t>memungkinkan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hosting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lunak</a:t>
            </a:r>
            <a:r>
              <a:rPr lang="en-US" sz="2400" dirty="0"/>
              <a:t> di cloud </a:t>
            </a:r>
            <a:r>
              <a:rPr lang="en-US" sz="2400" dirty="0" err="1"/>
              <a:t>publik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r>
              <a:rPr lang="en-US" sz="2400" dirty="0"/>
              <a:t>. </a:t>
            </a:r>
            <a:r>
              <a:rPr lang="en-US" sz="2400" dirty="0" err="1"/>
              <a:t>Misalnya</a:t>
            </a:r>
            <a:r>
              <a:rPr lang="en-US" sz="2400" dirty="0"/>
              <a:t> Heroku, Microsoft Azure App Services, Google App Engine </a:t>
            </a:r>
            <a:r>
              <a:rPr lang="en-US" sz="2400" dirty="0" err="1"/>
              <a:t>menghosting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pengguna</a:t>
            </a:r>
            <a:r>
              <a:rPr lang="en-US" sz="2400" dirty="0"/>
              <a:t>.</a:t>
            </a:r>
          </a:p>
          <a:p>
            <a:pPr marL="123444" indent="0">
              <a:buNone/>
            </a:pPr>
            <a:endParaRPr lang="en-US" sz="2400" dirty="0"/>
          </a:p>
          <a:p>
            <a:r>
              <a:rPr lang="en-US" sz="2800" b="1" dirty="0"/>
              <a:t>IaaS (Infrastructure as a Service)</a:t>
            </a:r>
          </a:p>
          <a:p>
            <a:pPr marL="123444" indent="0">
              <a:buNone/>
            </a:pPr>
            <a:r>
              <a:rPr lang="en-US" sz="2400" dirty="0"/>
              <a:t>IaaS </a:t>
            </a:r>
            <a:r>
              <a:rPr lang="en-US" sz="2400" dirty="0" err="1"/>
              <a:t>memvirtualisasi</a:t>
            </a:r>
            <a:r>
              <a:rPr lang="en-US" sz="2400" dirty="0"/>
              <a:t> </a:t>
            </a:r>
            <a:r>
              <a:rPr lang="en-US" sz="2400" dirty="0" err="1"/>
              <a:t>mesin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, </a:t>
            </a:r>
            <a:r>
              <a:rPr lang="en-US" sz="2400" dirty="0" err="1"/>
              <a:t>membuatnya</a:t>
            </a:r>
            <a:r>
              <a:rPr lang="en-US" sz="2400" dirty="0"/>
              <a:t> </a:t>
            </a:r>
            <a:r>
              <a:rPr lang="en-US" sz="2400" dirty="0" err="1"/>
              <a:t>tersedia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pelanggan</a:t>
            </a:r>
            <a:r>
              <a:rPr lang="en-US" sz="2400" dirty="0"/>
              <a:t> dan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yang </a:t>
            </a:r>
            <a:r>
              <a:rPr lang="en-US" sz="2400" dirty="0" err="1"/>
              <a:t>mirip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mesin</a:t>
            </a:r>
            <a:r>
              <a:rPr lang="en-US" sz="2400" dirty="0"/>
              <a:t> </a:t>
            </a:r>
            <a:r>
              <a:rPr lang="en-US" sz="2400" dirty="0" err="1"/>
              <a:t>nyata</a:t>
            </a:r>
            <a:r>
              <a:rPr lang="en-US" sz="2400" dirty="0"/>
              <a:t>. </a:t>
            </a:r>
            <a:r>
              <a:rPr lang="en-US" sz="2400" dirty="0" err="1"/>
              <a:t>Misalnya</a:t>
            </a:r>
            <a:r>
              <a:rPr lang="en-US" sz="2400" dirty="0"/>
              <a:t> : Amazon Web Services (AWS) EC2, Google Compute Engine (GCE), Microsoft Azure Virtual Machines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94891-400D-045C-5030-0253B44AB8EA}"/>
              </a:ext>
            </a:extLst>
          </p:cNvPr>
          <p:cNvSpPr txBox="1"/>
          <p:nvPr/>
        </p:nvSpPr>
        <p:spPr>
          <a:xfrm rot="20262029">
            <a:off x="8077414" y="1048314"/>
            <a:ext cx="3676074" cy="783193"/>
          </a:xfrm>
          <a:prstGeom prst="wedgeRoundRectCallou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Bisa </a:t>
            </a:r>
            <a:r>
              <a:rPr lang="en-US" sz="2000" dirty="0" err="1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difokuskan</a:t>
            </a:r>
            <a:r>
              <a:rPr lang="en-US" sz="2000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 pada PI </a:t>
            </a:r>
            <a:r>
              <a:rPr lang="en-US" sz="2000" dirty="0" err="1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untuk</a:t>
            </a:r>
            <a:r>
              <a:rPr lang="en-US" sz="2000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melakukan</a:t>
            </a:r>
            <a:r>
              <a:rPr lang="en-US" sz="2000" dirty="0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solidFill>
                  <a:sysClr val="windowText" lastClr="000000"/>
                </a:solidFill>
                <a:latin typeface="Aptos Narrow" panose="020B0004020202020204" pitchFamily="34" charset="0"/>
              </a:rPr>
              <a:t>implementasi</a:t>
            </a:r>
            <a:endParaRPr lang="en-US" sz="2000" dirty="0">
              <a:solidFill>
                <a:sysClr val="windowText" lastClr="000000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5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E57A-7259-1F32-00DE-90728B47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n-NO" dirty="0"/>
              <a:t>TANTANGAN DALAM PENGELOLAAN INFRASTRUKTUR TI DAN JARINGAN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55AF9-1147-484E-4F0A-065F2C73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sz="3600" dirty="0"/>
              <a:t>Skalabilitas dan efisiensi sumber daya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3600" dirty="0"/>
              <a:t>Keandalan dan ketersediaan sistem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3600" dirty="0"/>
              <a:t>Penggunaan teknologi berbasis AI untuk optimasi jaringan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363EE-CCD4-E866-275F-98BA1CAD800C}"/>
              </a:ext>
            </a:extLst>
          </p:cNvPr>
          <p:cNvSpPr txBox="1"/>
          <p:nvPr/>
        </p:nvSpPr>
        <p:spPr>
          <a:xfrm rot="20262029">
            <a:off x="7585633" y="5042550"/>
            <a:ext cx="3676074" cy="1123712"/>
          </a:xfrm>
          <a:prstGeom prst="wedgeRoundRect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ptos Narrow" panose="020B0004020202020204" pitchFamily="34" charset="0"/>
              </a:rPr>
              <a:t>Bisa </a:t>
            </a:r>
            <a:r>
              <a:rPr lang="en-US" sz="2000" dirty="0" err="1">
                <a:latin typeface="Aptos Narrow" panose="020B0004020202020204" pitchFamily="34" charset="0"/>
              </a:rPr>
              <a:t>difokuskan</a:t>
            </a:r>
            <a:r>
              <a:rPr lang="en-US" sz="2000" dirty="0">
                <a:latin typeface="Aptos Narrow" panose="020B0004020202020204" pitchFamily="34" charset="0"/>
              </a:rPr>
              <a:t> pada PI </a:t>
            </a:r>
            <a:r>
              <a:rPr lang="en-US" sz="2000" dirty="0" err="1">
                <a:latin typeface="Aptos Narrow" panose="020B0004020202020204" pitchFamily="34" charset="0"/>
              </a:rPr>
              <a:t>untuk</a:t>
            </a:r>
            <a:r>
              <a:rPr lang="en-US" sz="2000" dirty="0"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latin typeface="Aptos Narrow" panose="020B0004020202020204" pitchFamily="34" charset="0"/>
              </a:rPr>
              <a:t>melakukan</a:t>
            </a:r>
            <a:r>
              <a:rPr lang="en-US" sz="2000" dirty="0"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latin typeface="Aptos Narrow" panose="020B0004020202020204" pitchFamily="34" charset="0"/>
              </a:rPr>
              <a:t>analisis</a:t>
            </a:r>
            <a:r>
              <a:rPr lang="en-US" sz="2000" dirty="0">
                <a:latin typeface="Aptos Narrow" panose="020B0004020202020204" pitchFamily="34" charset="0"/>
              </a:rPr>
              <a:t> pada </a:t>
            </a:r>
            <a:r>
              <a:rPr lang="en-US" sz="2000" dirty="0" err="1">
                <a:latin typeface="Aptos Narrow" panose="020B0004020202020204" pitchFamily="34" charset="0"/>
              </a:rPr>
              <a:t>sisi</a:t>
            </a:r>
            <a:r>
              <a:rPr lang="en-US" sz="2000" dirty="0"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latin typeface="Aptos Narrow" panose="020B0004020202020204" pitchFamily="34" charset="0"/>
              </a:rPr>
              <a:t>pengembangan</a:t>
            </a:r>
            <a:endParaRPr lang="en-US" sz="2000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63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4D73-F9E0-D478-127F-5A2EB82A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ANCAMAN KEAMANAN DAN RISIKO PADA SISTEM INFORMASI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75265-2941-C768-87B4-7D7E43E02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1918252"/>
            <a:ext cx="11029615" cy="4939748"/>
          </a:xfrm>
        </p:spPr>
        <p:txBody>
          <a:bodyPr>
            <a:noAutofit/>
          </a:bodyPr>
          <a:lstStyle/>
          <a:p>
            <a:r>
              <a:rPr lang="en-US" sz="2000" b="1" dirty="0" err="1"/>
              <a:t>Ancaman</a:t>
            </a:r>
            <a:r>
              <a:rPr lang="en-US" sz="2000" b="1" dirty="0"/>
              <a:t> </a:t>
            </a:r>
            <a:r>
              <a:rPr lang="en-US" sz="2000" b="1" dirty="0" err="1"/>
              <a:t>Keamanan</a:t>
            </a:r>
            <a:r>
              <a:rPr lang="en-US" sz="2000" b="1" dirty="0"/>
              <a:t> Dan </a:t>
            </a:r>
            <a:r>
              <a:rPr lang="en-US" sz="2000" b="1" dirty="0" err="1"/>
              <a:t>Risiko</a:t>
            </a: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Serangan</a:t>
            </a:r>
            <a:r>
              <a:rPr lang="en-US" sz="2000" dirty="0"/>
              <a:t> </a:t>
            </a:r>
            <a:r>
              <a:rPr lang="en-US" sz="2000" dirty="0" err="1"/>
              <a:t>siber</a:t>
            </a:r>
            <a:r>
              <a:rPr lang="en-US" sz="2000" dirty="0"/>
              <a:t>: Malware, Phishing, DDoS, Ransomware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Keamanan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web dan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Insiden</a:t>
            </a:r>
            <a:r>
              <a:rPr lang="en-US" sz="2000" dirty="0"/>
              <a:t> </a:t>
            </a:r>
            <a:r>
              <a:rPr lang="en-US" sz="2000" dirty="0" err="1"/>
              <a:t>keamanan</a:t>
            </a:r>
            <a:r>
              <a:rPr lang="en-US" sz="2000" dirty="0"/>
              <a:t> dan </a:t>
            </a:r>
            <a:r>
              <a:rPr lang="en-US" sz="2000" dirty="0" err="1"/>
              <a:t>dampaknya</a:t>
            </a:r>
            <a:r>
              <a:rPr lang="en-US" sz="2000" dirty="0"/>
              <a:t> pada </a:t>
            </a:r>
            <a:r>
              <a:rPr lang="en-US" sz="2000" dirty="0" err="1"/>
              <a:t>organisasi</a:t>
            </a:r>
            <a:endParaRPr lang="en-US" sz="2000" dirty="0"/>
          </a:p>
          <a:p>
            <a:r>
              <a:rPr lang="en-US" sz="2000" b="1" dirty="0"/>
              <a:t>Strategi </a:t>
            </a:r>
            <a:r>
              <a:rPr lang="en-US" sz="2000" b="1" dirty="0" err="1"/>
              <a:t>Perlindungan</a:t>
            </a:r>
            <a:r>
              <a:rPr lang="en-US" sz="2000" b="1" dirty="0"/>
              <a:t>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Enkripsi</a:t>
            </a:r>
            <a:r>
              <a:rPr lang="en-US" sz="2000" dirty="0"/>
              <a:t> data dan </a:t>
            </a:r>
            <a:r>
              <a:rPr lang="en-US" sz="2000" dirty="0" err="1"/>
              <a:t>autentikasi</a:t>
            </a:r>
            <a:r>
              <a:rPr lang="en-US" sz="2000" dirty="0"/>
              <a:t> multi-</a:t>
            </a:r>
            <a:r>
              <a:rPr lang="en-US" sz="2000" dirty="0" err="1"/>
              <a:t>faktor</a:t>
            </a:r>
            <a:r>
              <a:rPr lang="en-US" sz="2000" dirty="0"/>
              <a:t> (MFA)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Manajemen</a:t>
            </a:r>
            <a:r>
              <a:rPr lang="en-US" sz="2000" dirty="0"/>
              <a:t> </a:t>
            </a:r>
            <a:r>
              <a:rPr lang="en-US" sz="2000" dirty="0" err="1"/>
              <a:t>identitas</a:t>
            </a:r>
            <a:r>
              <a:rPr lang="en-US" sz="2000" dirty="0"/>
              <a:t> dan </a:t>
            </a:r>
            <a:r>
              <a:rPr lang="en-US" sz="2000" dirty="0" err="1"/>
              <a:t>akses</a:t>
            </a:r>
            <a:r>
              <a:rPr lang="en-US" sz="2000" dirty="0"/>
              <a:t> (IAM)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Kepatuhan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standar</a:t>
            </a:r>
            <a:r>
              <a:rPr lang="en-US" sz="2000" dirty="0"/>
              <a:t> </a:t>
            </a:r>
            <a:r>
              <a:rPr lang="en-US" sz="2000" dirty="0" err="1"/>
              <a:t>keamanan</a:t>
            </a:r>
            <a:r>
              <a:rPr lang="en-US" sz="2000" dirty="0"/>
              <a:t> (ISO 27001, GDPR, dan </a:t>
            </a:r>
            <a:r>
              <a:rPr lang="en-US" sz="2000" dirty="0" err="1"/>
              <a:t>regulasi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Keamanan</a:t>
            </a:r>
            <a:r>
              <a:rPr lang="en-US" sz="2000" dirty="0"/>
              <a:t> cloud computing dan strategi backup</a:t>
            </a:r>
          </a:p>
          <a:p>
            <a:r>
              <a:rPr lang="fi-FI" sz="2000" b="1" dirty="0"/>
              <a:t>Mitigasi Risiko Keamanan Sistem Informasi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Model Zero Trust Security dan </a:t>
            </a:r>
            <a:r>
              <a:rPr lang="en-US" sz="2000" dirty="0" err="1"/>
              <a:t>penerapannya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deteksi</a:t>
            </a:r>
            <a:r>
              <a:rPr lang="en-US" sz="2000" dirty="0"/>
              <a:t> dan </a:t>
            </a:r>
            <a:r>
              <a:rPr lang="en-US" sz="2000" dirty="0" err="1"/>
              <a:t>respon</a:t>
            </a:r>
            <a:r>
              <a:rPr lang="en-US" sz="2000" dirty="0"/>
              <a:t> </a:t>
            </a:r>
            <a:r>
              <a:rPr lang="en-US" sz="2000" dirty="0" err="1"/>
              <a:t>insiden</a:t>
            </a:r>
            <a:r>
              <a:rPr lang="en-US" sz="2000" dirty="0"/>
              <a:t> (SIEM - Security Information and Event Management)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Antisipasi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Penetration Testing </a:t>
            </a:r>
            <a:r>
              <a:rPr lang="en-ID" dirty="0"/>
              <a:t>(Kali Linux, VirtualBox, </a:t>
            </a:r>
            <a:r>
              <a:rPr lang="en-ID" dirty="0" err="1"/>
              <a:t>Metasploitable</a:t>
            </a:r>
            <a:r>
              <a:rPr lang="en-ID" dirty="0"/>
              <a:t>, </a:t>
            </a:r>
            <a:r>
              <a:rPr lang="en-ID" dirty="0" err="1"/>
              <a:t>dll</a:t>
            </a:r>
            <a:r>
              <a:rPr lang="en-ID" dirty="0"/>
              <a:t>.)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1FE12-A368-D28B-EE3F-571576DE3DCD}"/>
              </a:ext>
            </a:extLst>
          </p:cNvPr>
          <p:cNvSpPr txBox="1"/>
          <p:nvPr/>
        </p:nvSpPr>
        <p:spPr>
          <a:xfrm rot="20262029">
            <a:off x="8162105" y="2171878"/>
            <a:ext cx="3676074" cy="1464231"/>
          </a:xfrm>
          <a:prstGeom prst="wedgeRoundRectCallou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ptos Narrow" panose="020B0004020202020204" pitchFamily="34" charset="0"/>
              </a:rPr>
              <a:t>Bisa </a:t>
            </a:r>
            <a:r>
              <a:rPr lang="en-US" sz="2000" dirty="0" err="1">
                <a:latin typeface="Aptos Narrow" panose="020B0004020202020204" pitchFamily="34" charset="0"/>
              </a:rPr>
              <a:t>difokuskan</a:t>
            </a:r>
            <a:r>
              <a:rPr lang="en-US" sz="2000" dirty="0">
                <a:latin typeface="Aptos Narrow" panose="020B0004020202020204" pitchFamily="34" charset="0"/>
              </a:rPr>
              <a:t> pada PI </a:t>
            </a:r>
            <a:r>
              <a:rPr lang="en-US" sz="2000" dirty="0" err="1">
                <a:latin typeface="Aptos Narrow" panose="020B0004020202020204" pitchFamily="34" charset="0"/>
              </a:rPr>
              <a:t>untuk</a:t>
            </a:r>
            <a:r>
              <a:rPr lang="en-US" sz="2000" dirty="0"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latin typeface="Aptos Narrow" panose="020B0004020202020204" pitchFamily="34" charset="0"/>
              </a:rPr>
              <a:t>melakukan</a:t>
            </a:r>
            <a:r>
              <a:rPr lang="en-US" sz="2000" dirty="0"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latin typeface="Aptos Narrow" panose="020B0004020202020204" pitchFamily="34" charset="0"/>
              </a:rPr>
              <a:t>analisis</a:t>
            </a:r>
            <a:r>
              <a:rPr lang="en-US" sz="2000" dirty="0">
                <a:latin typeface="Aptos Narrow" panose="020B0004020202020204" pitchFamily="34" charset="0"/>
              </a:rPr>
              <a:t> pada </a:t>
            </a:r>
            <a:r>
              <a:rPr lang="en-US" sz="2000" dirty="0" err="1">
                <a:latin typeface="Aptos Narrow" panose="020B0004020202020204" pitchFamily="34" charset="0"/>
              </a:rPr>
              <a:t>sisi</a:t>
            </a:r>
            <a:r>
              <a:rPr lang="en-US" sz="2000" dirty="0"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latin typeface="Aptos Narrow" panose="020B0004020202020204" pitchFamily="34" charset="0"/>
              </a:rPr>
              <a:t>pengembangan</a:t>
            </a:r>
            <a:r>
              <a:rPr lang="en-US" sz="2000" dirty="0"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latin typeface="Aptos Narrow" panose="020B0004020202020204" pitchFamily="34" charset="0"/>
              </a:rPr>
              <a:t>atau</a:t>
            </a:r>
            <a:r>
              <a:rPr lang="en-US" sz="2000" dirty="0">
                <a:latin typeface="Aptos Narrow" panose="020B0004020202020204" pitchFamily="34" charset="0"/>
              </a:rPr>
              <a:t> </a:t>
            </a:r>
            <a:r>
              <a:rPr lang="en-US" sz="2000" dirty="0" err="1">
                <a:latin typeface="Aptos Narrow" panose="020B0004020202020204" pitchFamily="34" charset="0"/>
              </a:rPr>
              <a:t>implementasi</a:t>
            </a:r>
            <a:endParaRPr lang="en-US" sz="2000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40278-C109-05A2-4C3B-D6F0D930D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95" y="1858142"/>
            <a:ext cx="5080305" cy="4264948"/>
          </a:xfrm>
          <a:prstGeom prst="rect">
            <a:avLst/>
          </a:prstGeom>
        </p:spPr>
      </p:pic>
      <p:sp>
        <p:nvSpPr>
          <p:cNvPr id="448" name="Google Shape;448;p2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SIKLUS/METODE DISAIN JARINGAN DAN IMPLEMENTASI</a:t>
            </a:r>
          </a:p>
        </p:txBody>
      </p:sp>
      <p:pic>
        <p:nvPicPr>
          <p:cNvPr id="450" name="Google Shape;45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268" y="6011517"/>
            <a:ext cx="843847" cy="69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9005762" y="4515229"/>
            <a:ext cx="1213126" cy="74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2713A8-202A-B925-F805-E28B02CDE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308" y="1964972"/>
            <a:ext cx="476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10E1C5-F037-39BF-0715-4BC969ECE253}"/>
              </a:ext>
            </a:extLst>
          </p:cNvPr>
          <p:cNvSpPr txBox="1"/>
          <p:nvPr/>
        </p:nvSpPr>
        <p:spPr>
          <a:xfrm>
            <a:off x="1345678" y="6263565"/>
            <a:ext cx="3998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A. Systems Development Life Cycles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5A8BC7-CE35-8C50-B841-97B5B0AB3D12}"/>
              </a:ext>
            </a:extLst>
          </p:cNvPr>
          <p:cNvSpPr txBox="1"/>
          <p:nvPr/>
        </p:nvSpPr>
        <p:spPr>
          <a:xfrm>
            <a:off x="6848308" y="6155844"/>
            <a:ext cx="5025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B. The Plan Design Implement Operate Optimize (PDIOO) Network Life Cycle</a:t>
            </a:r>
          </a:p>
        </p:txBody>
      </p:sp>
    </p:spTree>
    <p:extLst>
      <p:ext uri="{BB962C8B-B14F-4D97-AF65-F5344CB8AC3E}">
        <p14:creationId xmlns:p14="http://schemas.microsoft.com/office/powerpoint/2010/main" val="477855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D03B-8403-8242-ADC2-4763753E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Systems Development Life 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11E69-E241-8C28-23DC-04B8CBACC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65" y="1789043"/>
            <a:ext cx="9069705" cy="4929809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Analisis</a:t>
            </a:r>
            <a:r>
              <a:rPr lang="en-US" sz="2000" b="1" dirty="0"/>
              <a:t> </a:t>
            </a:r>
            <a:r>
              <a:rPr lang="en-US" sz="2000" b="1" dirty="0" err="1"/>
              <a:t>Kebutuhan</a:t>
            </a:r>
            <a:endParaRPr lang="en-US" sz="2000" b="1" dirty="0"/>
          </a:p>
          <a:p>
            <a:pPr lvl="1" algn="just"/>
            <a:r>
              <a:rPr lang="en-US" sz="1800" dirty="0" err="1"/>
              <a:t>Seorang</a:t>
            </a:r>
            <a:r>
              <a:rPr lang="en-US" sz="1800" dirty="0"/>
              <a:t> </a:t>
            </a:r>
            <a:r>
              <a:rPr lang="en-US" sz="1800" i="1" dirty="0"/>
              <a:t>network analyst </a:t>
            </a:r>
            <a:r>
              <a:rPr lang="en-US" sz="1800" dirty="0" err="1"/>
              <a:t>melakukan</a:t>
            </a:r>
            <a:r>
              <a:rPr lang="en-US" sz="1800" dirty="0"/>
              <a:t> Tanya </a:t>
            </a:r>
            <a:r>
              <a:rPr lang="en-US" sz="1800" dirty="0" err="1"/>
              <a:t>jawab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pengguna</a:t>
            </a:r>
            <a:r>
              <a:rPr lang="en-US" sz="1800" dirty="0"/>
              <a:t> dan </a:t>
            </a:r>
            <a:r>
              <a:rPr lang="en-US" sz="1800" dirty="0" err="1"/>
              <a:t>pegawai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mendapatkan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kebutuhan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yang </a:t>
            </a:r>
            <a:r>
              <a:rPr lang="en-US" sz="1800" dirty="0" err="1"/>
              <a:t>baru</a:t>
            </a:r>
            <a:r>
              <a:rPr lang="en-US" sz="1800" dirty="0"/>
              <a:t> </a:t>
            </a:r>
            <a:r>
              <a:rPr lang="en-US" sz="1800" dirty="0" err="1"/>
              <a:t>ataupun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dikembangkan</a:t>
            </a:r>
            <a:r>
              <a:rPr lang="en-US" sz="1800" dirty="0"/>
              <a:t>. </a:t>
            </a:r>
          </a:p>
          <a:p>
            <a:pPr lvl="1" algn="just"/>
            <a:r>
              <a:rPr lang="en-US" sz="1800" dirty="0" err="1"/>
              <a:t>Informasi</a:t>
            </a:r>
            <a:r>
              <a:rPr lang="en-US" sz="1800" dirty="0"/>
              <a:t> yang </a:t>
            </a:r>
            <a:r>
              <a:rPr lang="en-US" sz="1800" dirty="0" err="1"/>
              <a:t>digali</a:t>
            </a:r>
            <a:r>
              <a:rPr lang="en-US" sz="1800" dirty="0"/>
              <a:t>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dirty="0" err="1"/>
              <a:t>jaringan</a:t>
            </a:r>
            <a:r>
              <a:rPr lang="en-US" sz="1800" dirty="0"/>
              <a:t> yang </a:t>
            </a:r>
            <a:r>
              <a:rPr lang="en-US" sz="1800" dirty="0" err="1"/>
              <a:t>diinginkan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, </a:t>
            </a:r>
            <a:r>
              <a:rPr lang="en-US" sz="1800" dirty="0" err="1"/>
              <a:t>topologi</a:t>
            </a:r>
            <a:r>
              <a:rPr lang="en-US" sz="1800" dirty="0"/>
              <a:t> </a:t>
            </a:r>
            <a:r>
              <a:rPr lang="en-US" sz="1800" dirty="0" err="1"/>
              <a:t>fisik</a:t>
            </a:r>
            <a:r>
              <a:rPr lang="en-US" sz="1800" dirty="0"/>
              <a:t> dan logic, </a:t>
            </a:r>
            <a:r>
              <a:rPr lang="en-US" sz="1800" dirty="0" err="1"/>
              <a:t>performa</a:t>
            </a:r>
            <a:r>
              <a:rPr lang="en-US" sz="1800" dirty="0"/>
              <a:t> </a:t>
            </a:r>
            <a:r>
              <a:rPr lang="en-US" sz="1800" dirty="0" err="1"/>
              <a:t>jaringan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. </a:t>
            </a:r>
          </a:p>
          <a:p>
            <a:pPr lvl="1" algn="just"/>
            <a:r>
              <a:rPr lang="en-US" sz="1800" dirty="0"/>
              <a:t>Juga </a:t>
            </a:r>
            <a:r>
              <a:rPr lang="en-US" sz="1800" dirty="0" err="1"/>
              <a:t>menganalisis</a:t>
            </a:r>
            <a:r>
              <a:rPr lang="en-US" sz="1800" dirty="0"/>
              <a:t> </a:t>
            </a:r>
            <a:r>
              <a:rPr lang="en-US" sz="1800" dirty="0" err="1"/>
              <a:t>trafik</a:t>
            </a:r>
            <a:r>
              <a:rPr lang="en-US" sz="1800" dirty="0"/>
              <a:t> </a:t>
            </a:r>
            <a:r>
              <a:rPr lang="en-US" sz="1800" dirty="0" err="1"/>
              <a:t>jaringan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dan yang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datang</a:t>
            </a:r>
            <a:r>
              <a:rPr lang="en-US" sz="1800" dirty="0"/>
              <a:t> </a:t>
            </a:r>
            <a:r>
              <a:rPr lang="en-US" sz="1800" dirty="0" err="1"/>
              <a:t>termasuk</a:t>
            </a:r>
            <a:r>
              <a:rPr lang="en-US" sz="1800" dirty="0"/>
              <a:t> traffic flow dan load, protocol behavior, dan </a:t>
            </a:r>
            <a:r>
              <a:rPr lang="en-US" sz="1800" dirty="0" err="1"/>
              <a:t>kebutuhan</a:t>
            </a:r>
            <a:r>
              <a:rPr lang="en-US" sz="1800" dirty="0"/>
              <a:t> quality of service (QoS).</a:t>
            </a:r>
          </a:p>
          <a:p>
            <a:r>
              <a:rPr lang="en-US" sz="2000" b="1" dirty="0" err="1"/>
              <a:t>Pembuatan</a:t>
            </a:r>
            <a:r>
              <a:rPr lang="en-US" sz="2000" b="1" dirty="0"/>
              <a:t> </a:t>
            </a:r>
            <a:r>
              <a:rPr lang="en-US" sz="2000" b="1" dirty="0" err="1"/>
              <a:t>Disain</a:t>
            </a:r>
            <a:r>
              <a:rPr lang="en-US" sz="2000" b="1" dirty="0"/>
              <a:t> </a:t>
            </a:r>
            <a:r>
              <a:rPr lang="en-US" sz="2000" b="1" dirty="0" err="1"/>
              <a:t>Logik</a:t>
            </a:r>
            <a:endParaRPr lang="en-US" sz="2000" b="1" dirty="0"/>
          </a:p>
          <a:p>
            <a:pPr lvl="1" algn="just"/>
            <a:r>
              <a:rPr lang="en-US" sz="1800" dirty="0" err="1"/>
              <a:t>Pembuatan</a:t>
            </a:r>
            <a:r>
              <a:rPr lang="en-US" sz="1800" dirty="0"/>
              <a:t> </a:t>
            </a:r>
            <a:r>
              <a:rPr lang="en-US" sz="1800" dirty="0" err="1"/>
              <a:t>disain</a:t>
            </a:r>
            <a:r>
              <a:rPr lang="en-US" sz="1800" dirty="0"/>
              <a:t> </a:t>
            </a:r>
            <a:r>
              <a:rPr lang="en-US" sz="1800" dirty="0" err="1"/>
              <a:t>topologi</a:t>
            </a:r>
            <a:r>
              <a:rPr lang="en-US" sz="1800" dirty="0"/>
              <a:t> logic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jaringan</a:t>
            </a:r>
            <a:r>
              <a:rPr lang="en-US" sz="1800" dirty="0"/>
              <a:t> yang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ataupun</a:t>
            </a:r>
            <a:r>
              <a:rPr lang="en-US" sz="1800" dirty="0"/>
              <a:t> yang </a:t>
            </a:r>
            <a:r>
              <a:rPr lang="en-US" sz="1800" dirty="0" err="1"/>
              <a:t>baru</a:t>
            </a:r>
            <a:r>
              <a:rPr lang="en-US" sz="1800" dirty="0"/>
              <a:t> </a:t>
            </a:r>
            <a:r>
              <a:rPr lang="en-US" sz="1800" dirty="0" err="1"/>
              <a:t>mau</a:t>
            </a:r>
            <a:r>
              <a:rPr lang="en-US" sz="1800" dirty="0"/>
              <a:t> </a:t>
            </a:r>
            <a:r>
              <a:rPr lang="en-US" sz="1800" dirty="0" err="1"/>
              <a:t>dibangun</a:t>
            </a:r>
            <a:r>
              <a:rPr lang="en-US" sz="1800" dirty="0"/>
              <a:t> </a:t>
            </a:r>
            <a:r>
              <a:rPr lang="en-US" sz="1800" dirty="0" err="1"/>
              <a:t>termasuk</a:t>
            </a:r>
            <a:r>
              <a:rPr lang="en-US" sz="1800" dirty="0"/>
              <a:t> </a:t>
            </a:r>
            <a:r>
              <a:rPr lang="en-US" sz="1800" dirty="0" err="1"/>
              <a:t>pengalamatannya</a:t>
            </a:r>
            <a:r>
              <a:rPr lang="en-US" sz="1800" dirty="0"/>
              <a:t>, </a:t>
            </a:r>
            <a:r>
              <a:rPr lang="en-US" sz="1800" dirty="0" err="1"/>
              <a:t>penamaannya</a:t>
            </a:r>
            <a:r>
              <a:rPr lang="en-US" sz="1800" dirty="0"/>
              <a:t>,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protokol</a:t>
            </a:r>
            <a:r>
              <a:rPr lang="en-US" sz="1800" dirty="0"/>
              <a:t> switching dan </a:t>
            </a:r>
            <a:r>
              <a:rPr lang="en-US" sz="1800" dirty="0" err="1"/>
              <a:t>routingnya</a:t>
            </a:r>
            <a:r>
              <a:rPr lang="en-US" sz="1800" dirty="0"/>
              <a:t>. </a:t>
            </a:r>
          </a:p>
          <a:p>
            <a:pPr lvl="1" algn="just"/>
            <a:r>
              <a:rPr lang="en-US" sz="1800" dirty="0" err="1"/>
              <a:t>Disain</a:t>
            </a:r>
            <a:r>
              <a:rPr lang="en-US" sz="1800" dirty="0"/>
              <a:t> juga </a:t>
            </a:r>
            <a:r>
              <a:rPr lang="en-US" sz="1800" dirty="0" err="1"/>
              <a:t>beriisikan</a:t>
            </a:r>
            <a:r>
              <a:rPr lang="en-US" sz="1800" dirty="0"/>
              <a:t> </a:t>
            </a:r>
            <a:r>
              <a:rPr lang="en-US" sz="1800" dirty="0" err="1"/>
              <a:t>perencanaan</a:t>
            </a:r>
            <a:r>
              <a:rPr lang="en-US" sz="1800" dirty="0"/>
              <a:t> </a:t>
            </a:r>
            <a:r>
              <a:rPr lang="en-US" sz="1800" dirty="0" err="1"/>
              <a:t>keamanan</a:t>
            </a:r>
            <a:r>
              <a:rPr lang="en-US" sz="1800" dirty="0"/>
              <a:t>, </a:t>
            </a:r>
            <a:r>
              <a:rPr lang="en-US" sz="1800" dirty="0" err="1"/>
              <a:t>disain</a:t>
            </a:r>
            <a:r>
              <a:rPr lang="en-US" sz="1800" dirty="0"/>
              <a:t> </a:t>
            </a:r>
            <a:r>
              <a:rPr lang="en-US" sz="1800" dirty="0" err="1"/>
              <a:t>manajemen</a:t>
            </a:r>
            <a:r>
              <a:rPr lang="en-US" sz="1800" dirty="0"/>
              <a:t> </a:t>
            </a:r>
            <a:r>
              <a:rPr lang="en-US" sz="1800" dirty="0" err="1"/>
              <a:t>jaringan</a:t>
            </a:r>
            <a:r>
              <a:rPr lang="en-US" sz="1800" dirty="0"/>
              <a:t> dan </a:t>
            </a:r>
            <a:r>
              <a:rPr lang="en-US" sz="1800" dirty="0" err="1"/>
              <a:t>kebutuhan</a:t>
            </a:r>
            <a:r>
              <a:rPr lang="en-US" sz="1800" dirty="0"/>
              <a:t> remote </a:t>
            </a:r>
            <a:r>
              <a:rPr lang="en-US" sz="1800" dirty="0" err="1"/>
              <a:t>akses</a:t>
            </a:r>
            <a:r>
              <a:rPr lang="en-US" sz="1800" dirty="0"/>
              <a:t> dan service provider yang </a:t>
            </a:r>
            <a:r>
              <a:rPr lang="en-US" sz="1800" dirty="0" err="1"/>
              <a:t>digunakan</a:t>
            </a:r>
            <a:r>
              <a:rPr lang="en-US" sz="1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E6EE4-CA49-F886-91E3-096BE9E1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5" r="10282"/>
          <a:stretch/>
        </p:blipFill>
        <p:spPr>
          <a:xfrm>
            <a:off x="9650896" y="2265884"/>
            <a:ext cx="2256182" cy="2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85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D03B-8403-8242-ADC2-4763753E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Systems Development Life 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11E69-E241-8C28-23DC-04B8CBACC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65" y="1789043"/>
            <a:ext cx="9069705" cy="4929809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Pembuatan</a:t>
            </a:r>
            <a:r>
              <a:rPr lang="en-US" sz="2400" b="1" dirty="0"/>
              <a:t> </a:t>
            </a:r>
            <a:r>
              <a:rPr lang="en-US" sz="2400" b="1" dirty="0" err="1"/>
              <a:t>Disain</a:t>
            </a:r>
            <a:r>
              <a:rPr lang="en-US" sz="2400" b="1" dirty="0"/>
              <a:t> </a:t>
            </a:r>
            <a:r>
              <a:rPr lang="en-US" sz="2400" b="1" dirty="0" err="1"/>
              <a:t>Fisik</a:t>
            </a:r>
            <a:endParaRPr lang="en-US" sz="2400" b="1" dirty="0"/>
          </a:p>
          <a:p>
            <a:pPr lvl="1" algn="just"/>
            <a:r>
              <a:rPr lang="en-US" sz="2000" dirty="0" err="1"/>
              <a:t>Pembuatan</a:t>
            </a:r>
            <a:r>
              <a:rPr lang="en-US" sz="2000" dirty="0"/>
              <a:t> </a:t>
            </a:r>
            <a:r>
              <a:rPr lang="en-US" sz="2000" dirty="0" err="1"/>
              <a:t>disain</a:t>
            </a:r>
            <a:r>
              <a:rPr lang="en-US" sz="2000" dirty="0"/>
              <a:t> </a:t>
            </a:r>
            <a:r>
              <a:rPr lang="en-US" sz="2000" dirty="0" err="1"/>
              <a:t>fisik</a:t>
            </a:r>
            <a:r>
              <a:rPr lang="en-US" sz="2000" dirty="0"/>
              <a:t>, </a:t>
            </a:r>
            <a:r>
              <a:rPr lang="en-US" sz="2000" dirty="0" err="1"/>
              <a:t>teknologi</a:t>
            </a:r>
            <a:r>
              <a:rPr lang="en-US" sz="2000" dirty="0"/>
              <a:t> dan </a:t>
            </a:r>
            <a:r>
              <a:rPr lang="en-US" sz="2000" dirty="0" err="1"/>
              <a:t>produk</a:t>
            </a:r>
            <a:r>
              <a:rPr lang="en-US" sz="2000" dirty="0"/>
              <a:t> yang </a:t>
            </a:r>
            <a:r>
              <a:rPr lang="en-US" sz="2000" dirty="0" err="1"/>
              <a:t>spesifik</a:t>
            </a:r>
            <a:r>
              <a:rPr lang="en-US" sz="2000" dirty="0"/>
              <a:t> </a:t>
            </a:r>
            <a:r>
              <a:rPr lang="en-US" sz="2000" dirty="0" err="1"/>
              <a:t>ditunjukkan</a:t>
            </a:r>
            <a:r>
              <a:rPr lang="en-US" sz="2000" dirty="0"/>
              <a:t>.</a:t>
            </a:r>
          </a:p>
          <a:p>
            <a:pPr lvl="1" algn="just"/>
            <a:r>
              <a:rPr lang="en-US" sz="2000" dirty="0" err="1"/>
              <a:t>Penempatan</a:t>
            </a:r>
            <a:r>
              <a:rPr lang="en-US" sz="2000" dirty="0"/>
              <a:t> </a:t>
            </a:r>
            <a:r>
              <a:rPr lang="en-US" sz="2000" dirty="0" err="1"/>
              <a:t>peralatan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yang </a:t>
            </a:r>
            <a:r>
              <a:rPr lang="en-US" sz="2000" dirty="0" err="1"/>
              <a:t>ditentukan</a:t>
            </a:r>
            <a:r>
              <a:rPr lang="en-US" sz="2000" dirty="0"/>
              <a:t>.</a:t>
            </a:r>
          </a:p>
          <a:p>
            <a:r>
              <a:rPr lang="en-US" sz="2400" b="1" dirty="0" err="1"/>
              <a:t>Pengujian</a:t>
            </a:r>
            <a:r>
              <a:rPr lang="en-US" sz="2400" b="1" dirty="0"/>
              <a:t>, </a:t>
            </a:r>
            <a:r>
              <a:rPr lang="en-US" sz="2400" b="1" dirty="0" err="1"/>
              <a:t>Optimasi</a:t>
            </a:r>
            <a:r>
              <a:rPr lang="en-US" sz="2400" b="1" dirty="0"/>
              <a:t> dan </a:t>
            </a:r>
            <a:r>
              <a:rPr lang="en-US" sz="2400" b="1" dirty="0" err="1"/>
              <a:t>Disain</a:t>
            </a:r>
            <a:r>
              <a:rPr lang="en-US" sz="2400" b="1" dirty="0"/>
              <a:t> Dokumentasi</a:t>
            </a:r>
          </a:p>
          <a:p>
            <a:pPr lvl="1" algn="just"/>
            <a:r>
              <a:rPr lang="en-US" sz="2000" dirty="0" err="1"/>
              <a:t>Menuliskan</a:t>
            </a:r>
            <a:r>
              <a:rPr lang="en-US" sz="2000" dirty="0"/>
              <a:t> dan </a:t>
            </a:r>
            <a:r>
              <a:rPr lang="en-US" sz="2000" dirty="0" err="1"/>
              <a:t>mengimplementasi</a:t>
            </a:r>
            <a:r>
              <a:rPr lang="en-US" sz="2000" dirty="0"/>
              <a:t> </a:t>
            </a:r>
            <a:r>
              <a:rPr lang="en-US" sz="2000" dirty="0" err="1"/>
              <a:t>perencanaan</a:t>
            </a:r>
            <a:r>
              <a:rPr lang="en-US" sz="2000" dirty="0"/>
              <a:t> </a:t>
            </a:r>
            <a:r>
              <a:rPr lang="en-US" sz="2000" dirty="0" err="1"/>
              <a:t>pengujian</a:t>
            </a:r>
            <a:r>
              <a:rPr lang="en-US" sz="2000" dirty="0"/>
              <a:t>, </a:t>
            </a:r>
            <a:r>
              <a:rPr lang="en-US" sz="2000" dirty="0" err="1"/>
              <a:t>pembuatan</a:t>
            </a:r>
            <a:r>
              <a:rPr lang="en-US" sz="2000" dirty="0"/>
              <a:t> </a:t>
            </a:r>
            <a:r>
              <a:rPr lang="en-US" sz="2000" dirty="0" err="1"/>
              <a:t>prototipe</a:t>
            </a:r>
            <a:r>
              <a:rPr lang="en-US" sz="2000" dirty="0"/>
              <a:t>, </a:t>
            </a:r>
            <a:r>
              <a:rPr lang="en-US" sz="2000" dirty="0" err="1"/>
              <a:t>optimasi</a:t>
            </a:r>
            <a:r>
              <a:rPr lang="en-US" sz="2000" dirty="0"/>
              <a:t> </a:t>
            </a:r>
            <a:r>
              <a:rPr lang="en-US" sz="2000" dirty="0" err="1"/>
              <a:t>disain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dan </a:t>
            </a:r>
            <a:r>
              <a:rPr lang="en-US" sz="2000" dirty="0" err="1"/>
              <a:t>pendokumentasian</a:t>
            </a:r>
            <a:r>
              <a:rPr lang="en-US" sz="2000" dirty="0"/>
              <a:t> </a:t>
            </a:r>
            <a:r>
              <a:rPr lang="en-US" sz="2000" dirty="0" err="1"/>
              <a:t>pekerjaan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perencanaan</a:t>
            </a:r>
            <a:r>
              <a:rPr lang="en-US" sz="2000" dirty="0"/>
              <a:t> </a:t>
            </a:r>
            <a:r>
              <a:rPr lang="en-US" sz="2000" dirty="0" err="1"/>
              <a:t>disain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.</a:t>
            </a:r>
          </a:p>
          <a:p>
            <a:r>
              <a:rPr lang="en-US" sz="2400" b="1" dirty="0" err="1"/>
              <a:t>Implementasi</a:t>
            </a:r>
            <a:r>
              <a:rPr lang="en-US" sz="2400" b="1" dirty="0"/>
              <a:t> dan </a:t>
            </a:r>
            <a:r>
              <a:rPr lang="en-US" sz="2400" b="1" dirty="0" err="1"/>
              <a:t>Pengujian</a:t>
            </a:r>
            <a:r>
              <a:rPr lang="en-US" sz="2400" b="1" dirty="0"/>
              <a:t> </a:t>
            </a:r>
            <a:r>
              <a:rPr lang="en-US" sz="2400" b="1" dirty="0" err="1"/>
              <a:t>Jaringan</a:t>
            </a:r>
            <a:endParaRPr lang="en-US" sz="2400" b="1" dirty="0"/>
          </a:p>
          <a:p>
            <a:pPr lvl="1"/>
            <a:r>
              <a:rPr lang="en-US" sz="2000" dirty="0" err="1"/>
              <a:t>Implementasi</a:t>
            </a:r>
            <a:r>
              <a:rPr lang="en-US" sz="2000" dirty="0"/>
              <a:t> dan </a:t>
            </a:r>
            <a:r>
              <a:rPr lang="en-US" sz="2000" dirty="0" err="1"/>
              <a:t>pengujian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disain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prototipe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dibuat</a:t>
            </a:r>
            <a:r>
              <a:rPr lang="en-US" sz="2000" dirty="0"/>
              <a:t>.</a:t>
            </a:r>
          </a:p>
          <a:p>
            <a:r>
              <a:rPr lang="en-US" sz="2400" b="1" dirty="0" err="1"/>
              <a:t>Pemantauan</a:t>
            </a:r>
            <a:r>
              <a:rPr lang="en-US" sz="2400" b="1" dirty="0"/>
              <a:t> dan </a:t>
            </a:r>
            <a:r>
              <a:rPr lang="en-US" sz="2400" b="1" dirty="0" err="1"/>
              <a:t>Optimasi</a:t>
            </a:r>
            <a:r>
              <a:rPr lang="en-US" sz="2400" b="1" dirty="0"/>
              <a:t> Performa </a:t>
            </a:r>
            <a:r>
              <a:rPr lang="en-US" sz="2400" b="1" dirty="0" err="1"/>
              <a:t>Jaringan</a:t>
            </a:r>
            <a:endParaRPr lang="en-US" sz="2400" b="1" dirty="0"/>
          </a:p>
          <a:p>
            <a:pPr lvl="1"/>
            <a:r>
              <a:rPr lang="en-US" sz="2000" dirty="0" err="1"/>
              <a:t>Pemantauan</a:t>
            </a:r>
            <a:r>
              <a:rPr lang="en-US" sz="2000" dirty="0"/>
              <a:t> dan </a:t>
            </a:r>
            <a:r>
              <a:rPr lang="en-US" sz="2000" dirty="0" err="1"/>
              <a:t>optimasi</a:t>
            </a:r>
            <a:r>
              <a:rPr lang="en-US" sz="2000" dirty="0"/>
              <a:t> </a:t>
            </a:r>
            <a:r>
              <a:rPr lang="en-US" sz="2000" dirty="0" err="1"/>
              <a:t>performa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disain</a:t>
            </a:r>
            <a:r>
              <a:rPr lang="en-US" sz="2000" dirty="0"/>
              <a:t>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ditentukan</a:t>
            </a:r>
            <a:r>
              <a:rPr lang="en-US" sz="2000" dirty="0"/>
              <a:t>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E6EE4-CA49-F886-91E3-096BE9E11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5" r="10282"/>
          <a:stretch/>
        </p:blipFill>
        <p:spPr>
          <a:xfrm>
            <a:off x="9650896" y="2265884"/>
            <a:ext cx="2256182" cy="2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79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D03B-8403-8242-ADC2-4763753E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The Plan Design Implement Operate Optimize (PDIOO) Network Life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11E69-E241-8C28-23DC-04B8CBACC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65" y="1789043"/>
            <a:ext cx="9201032" cy="4929809"/>
          </a:xfrm>
        </p:spPr>
        <p:txBody>
          <a:bodyPr>
            <a:normAutofit/>
          </a:bodyPr>
          <a:lstStyle/>
          <a:p>
            <a:r>
              <a:rPr lang="en-US" sz="2400" b="1" dirty="0"/>
              <a:t>PLAN </a:t>
            </a:r>
            <a:r>
              <a:rPr lang="en-US" sz="2400" b="1" i="1" dirty="0"/>
              <a:t>(</a:t>
            </a:r>
            <a:r>
              <a:rPr lang="en-US" sz="2400" b="1" i="1" dirty="0" err="1"/>
              <a:t>Rencana</a:t>
            </a:r>
            <a:r>
              <a:rPr lang="en-US" sz="2400" b="1" i="1" dirty="0"/>
              <a:t>)</a:t>
            </a:r>
            <a:endParaRPr lang="en-US" sz="2400" b="1" dirty="0"/>
          </a:p>
          <a:p>
            <a:pPr lvl="1" algn="just"/>
            <a:r>
              <a:rPr lang="en-US" sz="2000" dirty="0" err="1"/>
              <a:t>Persyaratan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diidentifikasi</a:t>
            </a:r>
            <a:r>
              <a:rPr lang="en-US" sz="2000" dirty="0"/>
              <a:t>. </a:t>
            </a:r>
          </a:p>
          <a:p>
            <a:pPr lvl="1" algn="just"/>
            <a:r>
              <a:rPr lang="en-US" sz="2000" dirty="0" err="1"/>
              <a:t>Mencakup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area di mana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dipasang</a:t>
            </a:r>
            <a:r>
              <a:rPr lang="en-US" sz="2000" dirty="0"/>
              <a:t> dan </a:t>
            </a:r>
            <a:r>
              <a:rPr lang="en-US" sz="2000" dirty="0" err="1"/>
              <a:t>identifikasi</a:t>
            </a:r>
            <a:r>
              <a:rPr lang="en-US" sz="2000" dirty="0"/>
              <a:t> </a:t>
            </a:r>
            <a:r>
              <a:rPr lang="en-US" sz="2000" dirty="0" err="1"/>
              <a:t>pengguna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membutuhkan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.</a:t>
            </a:r>
          </a:p>
          <a:p>
            <a:r>
              <a:rPr lang="en-US" sz="2400" b="1" dirty="0"/>
              <a:t>DESIGN </a:t>
            </a:r>
            <a:r>
              <a:rPr lang="en-US" sz="2400" b="1" i="1" dirty="0"/>
              <a:t>(Desain)</a:t>
            </a:r>
          </a:p>
          <a:p>
            <a:pPr lvl="1"/>
            <a:r>
              <a:rPr lang="en-US" sz="2200" dirty="0" err="1"/>
              <a:t>Perancang</a:t>
            </a:r>
            <a:r>
              <a:rPr lang="en-US" sz="2200" dirty="0"/>
              <a:t> </a:t>
            </a:r>
            <a:r>
              <a:rPr lang="en-US" sz="2200" dirty="0" err="1"/>
              <a:t>jaringan</a:t>
            </a:r>
            <a:r>
              <a:rPr lang="en-US" sz="2200" dirty="0"/>
              <a:t> </a:t>
            </a:r>
            <a:r>
              <a:rPr lang="en-US" sz="2200" dirty="0" err="1"/>
              <a:t>menyelesaikan</a:t>
            </a:r>
            <a:r>
              <a:rPr lang="en-US" sz="2200" dirty="0"/>
              <a:t> </a:t>
            </a:r>
            <a:r>
              <a:rPr lang="en-US" sz="2200" dirty="0" err="1"/>
              <a:t>sebagian</a:t>
            </a:r>
            <a:r>
              <a:rPr lang="en-US" sz="2200" dirty="0"/>
              <a:t> </a:t>
            </a:r>
            <a:r>
              <a:rPr lang="en-US" sz="2200" dirty="0" err="1"/>
              <a:t>besar</a:t>
            </a:r>
            <a:r>
              <a:rPr lang="en-US" sz="2200" dirty="0"/>
              <a:t> </a:t>
            </a:r>
            <a:r>
              <a:rPr lang="en-US" sz="2200" dirty="0" err="1"/>
              <a:t>desain</a:t>
            </a:r>
            <a:r>
              <a:rPr lang="en-US" sz="2200" dirty="0"/>
              <a:t> </a:t>
            </a:r>
            <a:r>
              <a:rPr lang="en-US" sz="2200" dirty="0" err="1"/>
              <a:t>logis</a:t>
            </a:r>
            <a:r>
              <a:rPr lang="en-US" sz="2200" dirty="0"/>
              <a:t> dan </a:t>
            </a:r>
            <a:r>
              <a:rPr lang="en-US" sz="2200" dirty="0" err="1"/>
              <a:t>fisik</a:t>
            </a:r>
            <a:r>
              <a:rPr lang="en-US" sz="2200" dirty="0"/>
              <a:t>,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kebutuhan</a:t>
            </a:r>
            <a:r>
              <a:rPr lang="en-US" sz="2200" dirty="0"/>
              <a:t> yang </a:t>
            </a:r>
            <a:r>
              <a:rPr lang="en-US" sz="2200" dirty="0" err="1"/>
              <a:t>dikumpulkan</a:t>
            </a:r>
            <a:r>
              <a:rPr lang="en-US" sz="2200" dirty="0"/>
              <a:t> </a:t>
            </a:r>
            <a:r>
              <a:rPr lang="en-US" sz="2200" dirty="0" err="1"/>
              <a:t>selama</a:t>
            </a:r>
            <a:r>
              <a:rPr lang="en-US" sz="2200" dirty="0"/>
              <a:t> </a:t>
            </a:r>
            <a:r>
              <a:rPr lang="en-US" sz="2200" dirty="0" err="1"/>
              <a:t>fase</a:t>
            </a:r>
            <a:r>
              <a:rPr lang="en-US" sz="2200" dirty="0"/>
              <a:t> </a:t>
            </a:r>
            <a:r>
              <a:rPr lang="en-US" sz="2200" dirty="0" err="1"/>
              <a:t>perencanaan</a:t>
            </a:r>
            <a:r>
              <a:rPr lang="en-US" sz="2200" dirty="0"/>
              <a:t>.</a:t>
            </a:r>
          </a:p>
          <a:p>
            <a:r>
              <a:rPr lang="en-US" sz="2400" b="1" dirty="0"/>
              <a:t>IMPLEMENT</a:t>
            </a:r>
          </a:p>
          <a:p>
            <a:pPr lvl="1"/>
            <a:r>
              <a:rPr lang="en-US" sz="2200" dirty="0" err="1"/>
              <a:t>Setelah</a:t>
            </a:r>
            <a:r>
              <a:rPr lang="en-US" sz="2200" dirty="0"/>
              <a:t> </a:t>
            </a:r>
            <a:r>
              <a:rPr lang="en-US" sz="2200" dirty="0" err="1"/>
              <a:t>desain</a:t>
            </a:r>
            <a:r>
              <a:rPr lang="en-US" sz="2200" dirty="0"/>
              <a:t> </a:t>
            </a:r>
            <a:r>
              <a:rPr lang="en-US" sz="2200" dirty="0" err="1"/>
              <a:t>disetujui</a:t>
            </a:r>
            <a:r>
              <a:rPr lang="en-US" sz="2200" dirty="0"/>
              <a:t>, </a:t>
            </a:r>
            <a:r>
              <a:rPr lang="en-US" sz="2200" dirty="0" err="1"/>
              <a:t>jaringan</a:t>
            </a:r>
            <a:r>
              <a:rPr lang="en-US" sz="2200" dirty="0"/>
              <a:t> </a:t>
            </a:r>
            <a:r>
              <a:rPr lang="en-US" sz="2200" dirty="0" err="1"/>
              <a:t>dibangun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spesifikasi</a:t>
            </a:r>
            <a:r>
              <a:rPr lang="en-US" sz="2200" dirty="0"/>
              <a:t> </a:t>
            </a:r>
            <a:r>
              <a:rPr lang="en-US" sz="2200" dirty="0" err="1"/>
              <a:t>desain</a:t>
            </a:r>
            <a:r>
              <a:rPr lang="en-US" sz="2200" dirty="0"/>
              <a:t>. </a:t>
            </a:r>
          </a:p>
          <a:p>
            <a:pPr lvl="1"/>
            <a:r>
              <a:rPr lang="en-US" sz="2200" dirty="0" err="1"/>
              <a:t>Implementasi</a:t>
            </a:r>
            <a:r>
              <a:rPr lang="en-US" sz="2200" dirty="0"/>
              <a:t> juga </a:t>
            </a:r>
            <a:r>
              <a:rPr lang="en-US" sz="2200" dirty="0" err="1"/>
              <a:t>berfungsi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memverifikasi</a:t>
            </a:r>
            <a:r>
              <a:rPr lang="en-US" sz="2200" dirty="0"/>
              <a:t> </a:t>
            </a:r>
            <a:r>
              <a:rPr lang="en-US" sz="2200" dirty="0" err="1"/>
              <a:t>desain</a:t>
            </a:r>
            <a:r>
              <a:rPr lang="en-US" sz="2200" dirty="0"/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48D8BD-FFF1-9EC7-6FB4-84D4BD586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97" y="2053878"/>
            <a:ext cx="2432360" cy="191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76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en-US"/>
              <a:t>TAHAPAN PENELITIAN</a:t>
            </a:r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endParaRPr/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600" y="3325419"/>
            <a:ext cx="4978400" cy="2790341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37807" y="3651825"/>
            <a:ext cx="1230375" cy="189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65563" y="5057648"/>
            <a:ext cx="1282198" cy="1291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D03B-8403-8242-ADC2-4763753E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The Plan Design Implement Operate Optimize (PDIOO) Network Life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11E69-E241-8C28-23DC-04B8CBACC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65" y="1789043"/>
            <a:ext cx="9069705" cy="4929809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/>
              <a:t>OPERATE</a:t>
            </a:r>
          </a:p>
          <a:p>
            <a:pPr lvl="1" algn="just"/>
            <a:r>
              <a:rPr lang="en-US" sz="2000" dirty="0" err="1"/>
              <a:t>Pengoperasian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ujian</a:t>
            </a:r>
            <a:r>
              <a:rPr lang="en-US" sz="2000" dirty="0"/>
              <a:t> </a:t>
            </a:r>
            <a:r>
              <a:rPr lang="en-US" sz="2000" dirty="0" err="1"/>
              <a:t>akhir</a:t>
            </a:r>
            <a:r>
              <a:rPr lang="en-US" sz="2000" dirty="0"/>
              <a:t> </a:t>
            </a:r>
            <a:r>
              <a:rPr lang="en-US" sz="2000" dirty="0" err="1"/>
              <a:t>efektivitas</a:t>
            </a:r>
            <a:r>
              <a:rPr lang="en-US" sz="2000" dirty="0"/>
              <a:t> </a:t>
            </a:r>
            <a:r>
              <a:rPr lang="en-US" sz="2000" dirty="0" err="1"/>
              <a:t>desain</a:t>
            </a:r>
            <a:r>
              <a:rPr lang="en-US" sz="2000" dirty="0"/>
              <a:t>. </a:t>
            </a:r>
          </a:p>
          <a:p>
            <a:pPr lvl="1" algn="just"/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dipantau</a:t>
            </a:r>
            <a:r>
              <a:rPr lang="en-US" sz="2000" dirty="0"/>
              <a:t> </a:t>
            </a:r>
            <a:r>
              <a:rPr lang="en-US" sz="2000" dirty="0" err="1"/>
              <a:t>selama</a:t>
            </a:r>
            <a:r>
              <a:rPr lang="en-US" sz="2000" dirty="0"/>
              <a:t> </a:t>
            </a:r>
            <a:r>
              <a:rPr lang="en-US" sz="2000" dirty="0" err="1"/>
              <a:t>fase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mengetahui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</a:t>
            </a:r>
            <a:r>
              <a:rPr lang="en-US" sz="2000" dirty="0" err="1"/>
              <a:t>kinerja</a:t>
            </a:r>
            <a:r>
              <a:rPr lang="en-US" sz="2000" dirty="0"/>
              <a:t> dan </a:t>
            </a:r>
            <a:r>
              <a:rPr lang="en-US" sz="2000" dirty="0" err="1"/>
              <a:t>kesalahan</a:t>
            </a:r>
            <a:r>
              <a:rPr lang="en-US" sz="2000" dirty="0"/>
              <a:t> </a:t>
            </a:r>
            <a:r>
              <a:rPr lang="en-US" sz="2000" dirty="0" err="1"/>
              <a:t>apa</a:t>
            </a:r>
            <a:r>
              <a:rPr lang="en-US" sz="2000" dirty="0"/>
              <a:t> pun,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masukan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fase</a:t>
            </a:r>
            <a:r>
              <a:rPr lang="en-US" sz="2000" dirty="0"/>
              <a:t> </a:t>
            </a:r>
            <a:r>
              <a:rPr lang="en-US" sz="2000" dirty="0" err="1"/>
              <a:t>optimalisasi</a:t>
            </a:r>
            <a:r>
              <a:rPr lang="en-US" sz="2000" dirty="0"/>
              <a:t> </a:t>
            </a:r>
            <a:r>
              <a:rPr lang="en-US" sz="2000" dirty="0" err="1"/>
              <a:t>siklus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.</a:t>
            </a:r>
          </a:p>
          <a:p>
            <a:r>
              <a:rPr lang="en-US" sz="2400" b="1" dirty="0"/>
              <a:t>OPTIMIZE</a:t>
            </a:r>
            <a:endParaRPr lang="en-US" sz="2400" b="1" i="1" dirty="0"/>
          </a:p>
          <a:p>
            <a:pPr lvl="1" algn="just"/>
            <a:r>
              <a:rPr lang="en-US" sz="2200" dirty="0" err="1"/>
              <a:t>Fase</a:t>
            </a:r>
            <a:r>
              <a:rPr lang="en-US" sz="2200" dirty="0"/>
              <a:t> </a:t>
            </a:r>
            <a:r>
              <a:rPr lang="en-US" sz="2200" dirty="0" err="1"/>
              <a:t>optimalisasi</a:t>
            </a:r>
            <a:r>
              <a:rPr lang="en-US" sz="2200" dirty="0"/>
              <a:t> </a:t>
            </a:r>
            <a:r>
              <a:rPr lang="en-US" sz="2200" dirty="0" err="1"/>
              <a:t>didasarkan</a:t>
            </a:r>
            <a:r>
              <a:rPr lang="en-US" sz="2200" dirty="0"/>
              <a:t> pada </a:t>
            </a:r>
            <a:r>
              <a:rPr lang="en-US" sz="2200" dirty="0" err="1"/>
              <a:t>manajemen</a:t>
            </a:r>
            <a:r>
              <a:rPr lang="en-US" sz="2200" dirty="0"/>
              <a:t> </a:t>
            </a:r>
            <a:r>
              <a:rPr lang="en-US" sz="2200" dirty="0" err="1"/>
              <a:t>jaringan</a:t>
            </a:r>
            <a:r>
              <a:rPr lang="en-US" sz="2200" dirty="0"/>
              <a:t> </a:t>
            </a:r>
            <a:r>
              <a:rPr lang="en-US" sz="2200" dirty="0" err="1"/>
              <a:t>proaktif</a:t>
            </a:r>
            <a:r>
              <a:rPr lang="en-US" sz="2200" dirty="0"/>
              <a:t> yang </a:t>
            </a:r>
            <a:r>
              <a:rPr lang="en-US" sz="2200" dirty="0" err="1"/>
              <a:t>mengidentifikasi</a:t>
            </a:r>
            <a:r>
              <a:rPr lang="en-US" sz="2200" dirty="0"/>
              <a:t> dan </a:t>
            </a:r>
            <a:r>
              <a:rPr lang="en-US" sz="2200" dirty="0" err="1"/>
              <a:t>menyelesaikan</a:t>
            </a:r>
            <a:r>
              <a:rPr lang="en-US" sz="2200" dirty="0"/>
              <a:t> </a:t>
            </a:r>
            <a:r>
              <a:rPr lang="en-US" sz="2200" dirty="0" err="1"/>
              <a:t>masalah</a:t>
            </a:r>
            <a:r>
              <a:rPr lang="en-US" sz="2200" dirty="0"/>
              <a:t> </a:t>
            </a:r>
            <a:r>
              <a:rPr lang="en-US" sz="2200" dirty="0" err="1"/>
              <a:t>sebelum</a:t>
            </a:r>
            <a:r>
              <a:rPr lang="en-US" sz="2200" dirty="0"/>
              <a:t> </a:t>
            </a:r>
            <a:r>
              <a:rPr lang="en-US" sz="2200" dirty="0" err="1"/>
              <a:t>gangguan</a:t>
            </a:r>
            <a:r>
              <a:rPr lang="en-US" sz="2200" dirty="0"/>
              <a:t> </a:t>
            </a:r>
            <a:r>
              <a:rPr lang="en-US" sz="2200" dirty="0" err="1"/>
              <a:t>jaringan</a:t>
            </a:r>
            <a:r>
              <a:rPr lang="en-US" sz="2200" dirty="0"/>
              <a:t> </a:t>
            </a:r>
            <a:r>
              <a:rPr lang="en-US" sz="2200" dirty="0" err="1"/>
              <a:t>muncul</a:t>
            </a:r>
            <a:r>
              <a:rPr lang="en-US" sz="2200" dirty="0"/>
              <a:t>. </a:t>
            </a:r>
          </a:p>
          <a:p>
            <a:pPr lvl="1" algn="just"/>
            <a:r>
              <a:rPr lang="en-US" sz="2200" dirty="0" err="1"/>
              <a:t>Fase</a:t>
            </a:r>
            <a:r>
              <a:rPr lang="en-US" sz="2200" dirty="0"/>
              <a:t> </a:t>
            </a:r>
            <a:r>
              <a:rPr lang="en-US" sz="2200" dirty="0" err="1"/>
              <a:t>optimalisasi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menyebabkan</a:t>
            </a:r>
            <a:r>
              <a:rPr lang="en-US" sz="2200" dirty="0"/>
              <a:t> </a:t>
            </a:r>
            <a:r>
              <a:rPr lang="en-US" sz="2200" dirty="0" err="1"/>
              <a:t>perancangan</a:t>
            </a:r>
            <a:r>
              <a:rPr lang="en-US" sz="2200" dirty="0"/>
              <a:t> </a:t>
            </a:r>
            <a:r>
              <a:rPr lang="en-US" sz="2200" dirty="0" err="1"/>
              <a:t>ulang</a:t>
            </a:r>
            <a:r>
              <a:rPr lang="en-US" sz="2200" dirty="0"/>
              <a:t> </a:t>
            </a:r>
            <a:r>
              <a:rPr lang="en-US" sz="2200" dirty="0" err="1"/>
              <a:t>jaringan</a:t>
            </a:r>
            <a:r>
              <a:rPr lang="en-US" sz="2200" dirty="0"/>
              <a:t> </a:t>
            </a:r>
            <a:r>
              <a:rPr lang="en-US" sz="2200" dirty="0" err="1"/>
              <a:t>jika</a:t>
            </a:r>
            <a:r>
              <a:rPr lang="en-US" sz="2200" dirty="0"/>
              <a:t> </a:t>
            </a:r>
            <a:r>
              <a:rPr lang="en-US" sz="2200" dirty="0" err="1"/>
              <a:t>terlalu</a:t>
            </a:r>
            <a:r>
              <a:rPr lang="en-US" sz="2200" dirty="0"/>
              <a:t> </a:t>
            </a:r>
            <a:r>
              <a:rPr lang="en-US" sz="2200" dirty="0" err="1"/>
              <a:t>banyak</a:t>
            </a:r>
            <a:r>
              <a:rPr lang="en-US" sz="2200" dirty="0"/>
              <a:t> </a:t>
            </a:r>
            <a:r>
              <a:rPr lang="en-US" sz="2200" dirty="0" err="1"/>
              <a:t>masalah</a:t>
            </a:r>
            <a:r>
              <a:rPr lang="en-US" sz="2200" dirty="0"/>
              <a:t> yang </a:t>
            </a:r>
            <a:r>
              <a:rPr lang="en-US" sz="2200" dirty="0" err="1"/>
              <a:t>muncul</a:t>
            </a:r>
            <a:r>
              <a:rPr lang="en-US" sz="2200" dirty="0"/>
              <a:t> </a:t>
            </a:r>
            <a:r>
              <a:rPr lang="en-US" sz="2200" dirty="0" err="1"/>
              <a:t>karena</a:t>
            </a:r>
            <a:r>
              <a:rPr lang="en-US" sz="2200" dirty="0"/>
              <a:t> </a:t>
            </a:r>
            <a:r>
              <a:rPr lang="en-US" sz="2200" dirty="0" err="1"/>
              <a:t>kesalahan</a:t>
            </a:r>
            <a:r>
              <a:rPr lang="en-US" sz="2200" dirty="0"/>
              <a:t> </a:t>
            </a:r>
            <a:r>
              <a:rPr lang="en-US" sz="2200" dirty="0" err="1"/>
              <a:t>desain</a:t>
            </a:r>
            <a:r>
              <a:rPr lang="en-US" sz="2200" dirty="0"/>
              <a:t>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karena</a:t>
            </a:r>
            <a:r>
              <a:rPr lang="en-US" sz="2200" dirty="0"/>
              <a:t> </a:t>
            </a:r>
            <a:r>
              <a:rPr lang="en-US" sz="2200" dirty="0" err="1"/>
              <a:t>kinerja</a:t>
            </a:r>
            <a:r>
              <a:rPr lang="en-US" sz="2200" dirty="0"/>
              <a:t> </a:t>
            </a:r>
            <a:r>
              <a:rPr lang="en-US" sz="2200" dirty="0" err="1"/>
              <a:t>jaringan</a:t>
            </a:r>
            <a:r>
              <a:rPr lang="en-US" sz="2200" dirty="0"/>
              <a:t> </a:t>
            </a:r>
            <a:r>
              <a:rPr lang="en-US" sz="2200" dirty="0" err="1"/>
              <a:t>menurun</a:t>
            </a:r>
            <a:r>
              <a:rPr lang="en-US" sz="2200" dirty="0"/>
              <a:t> </a:t>
            </a:r>
            <a:r>
              <a:rPr lang="en-US" sz="2200" dirty="0" err="1"/>
              <a:t>seiring</a:t>
            </a:r>
            <a:r>
              <a:rPr lang="en-US" sz="2200" dirty="0"/>
              <a:t> </a:t>
            </a:r>
            <a:r>
              <a:rPr lang="en-US" sz="2200" dirty="0" err="1"/>
              <a:t>waktu</a:t>
            </a:r>
            <a:r>
              <a:rPr lang="en-US" sz="2200" dirty="0"/>
              <a:t> </a:t>
            </a:r>
            <a:r>
              <a:rPr lang="en-US" sz="2200" dirty="0" err="1"/>
              <a:t>seiring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perbedaan</a:t>
            </a:r>
            <a:r>
              <a:rPr lang="en-US" sz="2200" dirty="0"/>
              <a:t> </a:t>
            </a:r>
            <a:r>
              <a:rPr lang="en-US" sz="2200" dirty="0" err="1"/>
              <a:t>penggunaan</a:t>
            </a:r>
            <a:r>
              <a:rPr lang="en-US" sz="2200" dirty="0"/>
              <a:t> dan </a:t>
            </a:r>
            <a:r>
              <a:rPr lang="en-US" sz="2200" dirty="0" err="1"/>
              <a:t>kemampuan</a:t>
            </a:r>
            <a:r>
              <a:rPr lang="en-US" sz="2200" dirty="0"/>
              <a:t> </a:t>
            </a:r>
            <a:r>
              <a:rPr lang="en-US" sz="2200" dirty="0" err="1"/>
              <a:t>sebenarnya</a:t>
            </a:r>
            <a:r>
              <a:rPr lang="en-US" sz="2200" dirty="0"/>
              <a:t>. </a:t>
            </a:r>
          </a:p>
          <a:p>
            <a:r>
              <a:rPr lang="en-US" sz="2400" b="1" dirty="0"/>
              <a:t>RETIRE</a:t>
            </a:r>
          </a:p>
          <a:p>
            <a:pPr lvl="1" algn="just"/>
            <a:r>
              <a:rPr lang="en-US" sz="2200" dirty="0"/>
              <a:t>Jika </a:t>
            </a:r>
            <a:r>
              <a:rPr lang="en-US" sz="2200" dirty="0" err="1"/>
              <a:t>jaringan</a:t>
            </a:r>
            <a:r>
              <a:rPr lang="en-US" sz="2200" dirty="0"/>
              <a:t>,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bagian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jaringan</a:t>
            </a:r>
            <a:r>
              <a:rPr lang="en-US" sz="2200" dirty="0"/>
              <a:t>, </a:t>
            </a:r>
            <a:r>
              <a:rPr lang="en-US" sz="2200" dirty="0" err="1"/>
              <a:t>sudah</a:t>
            </a:r>
            <a:r>
              <a:rPr lang="en-US" sz="2200" dirty="0"/>
              <a:t> </a:t>
            </a:r>
            <a:r>
              <a:rPr lang="en-US" sz="2200" dirty="0" err="1"/>
              <a:t>kedaluwarsa</a:t>
            </a:r>
            <a:r>
              <a:rPr lang="en-US" sz="2200" dirty="0"/>
              <a:t>, </a:t>
            </a:r>
            <a:r>
              <a:rPr lang="en-US" sz="2200" dirty="0" err="1"/>
              <a:t>maka</a:t>
            </a:r>
            <a:r>
              <a:rPr lang="en-US" sz="2200" dirty="0"/>
              <a:t> </a:t>
            </a:r>
            <a:r>
              <a:rPr lang="en-US" sz="2200" dirty="0" err="1"/>
              <a:t>jaringan</a:t>
            </a:r>
            <a:r>
              <a:rPr lang="en-US" sz="2200" dirty="0"/>
              <a:t> </a:t>
            </a:r>
            <a:r>
              <a:rPr lang="en-US" sz="2200" dirty="0" err="1"/>
              <a:t>tersebut</a:t>
            </a:r>
            <a:r>
              <a:rPr lang="en-US" sz="2200" dirty="0"/>
              <a:t> </a:t>
            </a:r>
            <a:r>
              <a:rPr lang="en-US" sz="2200" dirty="0" err="1"/>
              <a:t>mungkin</a:t>
            </a:r>
            <a:r>
              <a:rPr lang="en-US" sz="2200" dirty="0"/>
              <a:t>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lagi</a:t>
            </a:r>
            <a:r>
              <a:rPr lang="en-US" sz="2200" dirty="0"/>
              <a:t> </a:t>
            </a:r>
            <a:r>
              <a:rPr lang="en-US" sz="2200" dirty="0" err="1"/>
              <a:t>diproduksi</a:t>
            </a:r>
            <a:r>
              <a:rPr lang="en-US" sz="2200" dirty="0"/>
              <a:t>. </a:t>
            </a:r>
          </a:p>
          <a:p>
            <a:pPr lvl="1" algn="just"/>
            <a:r>
              <a:rPr lang="en-US" sz="2200" dirty="0" err="1"/>
              <a:t>Meskipun</a:t>
            </a:r>
            <a:r>
              <a:rPr lang="en-US" sz="2200" dirty="0"/>
              <a:t> RETIRE </a:t>
            </a:r>
            <a:r>
              <a:rPr lang="en-US" sz="2200" dirty="0" err="1"/>
              <a:t>tidak</a:t>
            </a:r>
            <a:r>
              <a:rPr lang="en-US" sz="2200" dirty="0"/>
              <a:t> </a:t>
            </a:r>
            <a:r>
              <a:rPr lang="en-US" sz="2200" dirty="0" err="1"/>
              <a:t>dimasukkan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nama</a:t>
            </a:r>
            <a:r>
              <a:rPr lang="en-US" sz="2200" dirty="0"/>
              <a:t> </a:t>
            </a:r>
            <a:r>
              <a:rPr lang="en-US" sz="2200" dirty="0" err="1"/>
              <a:t>siklus</a:t>
            </a:r>
            <a:r>
              <a:rPr lang="en-US" sz="2200" dirty="0"/>
              <a:t> </a:t>
            </a:r>
            <a:r>
              <a:rPr lang="en-US" sz="2200" dirty="0" err="1"/>
              <a:t>hidup</a:t>
            </a:r>
            <a:r>
              <a:rPr lang="en-US" sz="2200" dirty="0"/>
              <a:t> (PDIOO), </a:t>
            </a:r>
            <a:r>
              <a:rPr lang="en-US" sz="2200" dirty="0" err="1"/>
              <a:t>namun</a:t>
            </a:r>
            <a:r>
              <a:rPr lang="en-US" sz="2200" dirty="0"/>
              <a:t> </a:t>
            </a:r>
            <a:r>
              <a:rPr lang="en-US" sz="2200" dirty="0" err="1"/>
              <a:t>tetap</a:t>
            </a:r>
            <a:r>
              <a:rPr lang="en-US" sz="2200" dirty="0"/>
              <a:t> </a:t>
            </a:r>
            <a:r>
              <a:rPr lang="en-US" sz="2200" dirty="0" err="1"/>
              <a:t>saja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merupakan</a:t>
            </a:r>
            <a:r>
              <a:rPr lang="en-US" sz="2200" dirty="0"/>
              <a:t> </a:t>
            </a:r>
            <a:r>
              <a:rPr lang="en-US" sz="2200" dirty="0" err="1"/>
              <a:t>fase</a:t>
            </a:r>
            <a:r>
              <a:rPr lang="en-US" sz="2200" dirty="0"/>
              <a:t> yang </a:t>
            </a:r>
            <a:r>
              <a:rPr lang="en-US" sz="2200" dirty="0" err="1"/>
              <a:t>penting</a:t>
            </a:r>
            <a:r>
              <a:rPr lang="en-US" sz="2200" dirty="0"/>
              <a:t>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B48D8BD-FFF1-9EC7-6FB4-84D4BD586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97" y="2053878"/>
            <a:ext cx="2432360" cy="191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757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TOOLS YANG DAPAT DIGUNAKAN UNTUK MANAJEMEN JARINGAN KOMPUTER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8C43371-068F-9CD1-0A19-694E55449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83" name="Google Shape;58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473" y="3928317"/>
            <a:ext cx="936286" cy="83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981" y="3193704"/>
            <a:ext cx="503336" cy="95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509" y="2802851"/>
            <a:ext cx="2529221" cy="3451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34"/>
          <p:cNvGrpSpPr/>
          <p:nvPr/>
        </p:nvGrpSpPr>
        <p:grpSpPr>
          <a:xfrm>
            <a:off x="2630835" y="4620848"/>
            <a:ext cx="1629334" cy="2237152"/>
            <a:chOff x="0" y="0"/>
            <a:chExt cx="8080691" cy="8870065"/>
          </a:xfrm>
        </p:grpSpPr>
        <p:pic>
          <p:nvPicPr>
            <p:cNvPr id="587" name="Google Shape;587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Placeholder 31" descr="Open Book">
            <a:extLst>
              <a:ext uri="{FF2B5EF4-FFF2-40B4-BE49-F238E27FC236}">
                <a16:creationId xmlns:a16="http://schemas.microsoft.com/office/drawing/2014/main" id="{0F971BE5-3D82-E1DA-9534-3E40AD889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201879" y="2719425"/>
            <a:ext cx="442593" cy="44259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8BF999-67EF-88E9-6227-2A096E0DDAC2}"/>
              </a:ext>
            </a:extLst>
          </p:cNvPr>
          <p:cNvSpPr txBox="1">
            <a:spLocks/>
          </p:cNvSpPr>
          <p:nvPr/>
        </p:nvSpPr>
        <p:spPr>
          <a:xfrm>
            <a:off x="6893578" y="2701765"/>
            <a:ext cx="4468122" cy="720000"/>
          </a:xfrm>
          <a:prstGeom prst="round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Multi Router Traffic Grapher (MRTG)</a:t>
            </a:r>
            <a:endParaRPr lang="en-US" sz="1800" b="1" dirty="0"/>
          </a:p>
        </p:txBody>
      </p:sp>
      <p:pic>
        <p:nvPicPr>
          <p:cNvPr id="6" name="Picture Placeholder 33" descr="Pencil">
            <a:extLst>
              <a:ext uri="{FF2B5EF4-FFF2-40B4-BE49-F238E27FC236}">
                <a16:creationId xmlns:a16="http://schemas.microsoft.com/office/drawing/2014/main" id="{E1CC4DCD-4708-6A59-E3ED-6E5DD95A4F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201879" y="3531769"/>
            <a:ext cx="442593" cy="442593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C85CAF-9D80-1B60-15E8-16AF2EADD978}"/>
              </a:ext>
            </a:extLst>
          </p:cNvPr>
          <p:cNvSpPr txBox="1">
            <a:spLocks/>
          </p:cNvSpPr>
          <p:nvPr/>
        </p:nvSpPr>
        <p:spPr>
          <a:xfrm>
            <a:off x="6893578" y="3514109"/>
            <a:ext cx="4468122" cy="720000"/>
          </a:xfrm>
          <a:prstGeom prst="round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Wireshark</a:t>
            </a:r>
            <a:endParaRPr lang="en-US" sz="1800" b="1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95B0741-86C2-402F-AF7D-4AF920513536}"/>
              </a:ext>
            </a:extLst>
          </p:cNvPr>
          <p:cNvSpPr txBox="1">
            <a:spLocks/>
          </p:cNvSpPr>
          <p:nvPr/>
        </p:nvSpPr>
        <p:spPr>
          <a:xfrm>
            <a:off x="6893578" y="4326454"/>
            <a:ext cx="4468122" cy="720000"/>
          </a:xfrm>
          <a:prstGeom prst="round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Microsoft Network Monitor</a:t>
            </a:r>
            <a:endParaRPr lang="en-US" sz="1800" b="1" dirty="0"/>
          </a:p>
        </p:txBody>
      </p:sp>
      <p:pic>
        <p:nvPicPr>
          <p:cNvPr id="9" name="Picture Placeholder 35" descr="Pen">
            <a:extLst>
              <a:ext uri="{FF2B5EF4-FFF2-40B4-BE49-F238E27FC236}">
                <a16:creationId xmlns:a16="http://schemas.microsoft.com/office/drawing/2014/main" id="{85DF0AB2-53AC-DDD0-EE03-E573543630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201879" y="4344114"/>
            <a:ext cx="442593" cy="442593"/>
          </a:xfrm>
          <a:prstGeom prst="rect">
            <a:avLst/>
          </a:prstGeom>
        </p:spPr>
      </p:pic>
      <p:pic>
        <p:nvPicPr>
          <p:cNvPr id="10" name="Picture Placeholder 37" descr="Highlighter ">
            <a:extLst>
              <a:ext uri="{FF2B5EF4-FFF2-40B4-BE49-F238E27FC236}">
                <a16:creationId xmlns:a16="http://schemas.microsoft.com/office/drawing/2014/main" id="{09F27480-7A27-C2C7-FD5C-6B5586D22E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6201879" y="5156459"/>
            <a:ext cx="442593" cy="442593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6CAE8D0-1FAC-F00D-9D8A-8F7C0E64BBD0}"/>
              </a:ext>
            </a:extLst>
          </p:cNvPr>
          <p:cNvSpPr txBox="1">
            <a:spLocks/>
          </p:cNvSpPr>
          <p:nvPr/>
        </p:nvSpPr>
        <p:spPr>
          <a:xfrm>
            <a:off x="6893578" y="5138799"/>
            <a:ext cx="4468122" cy="720000"/>
          </a:xfrm>
          <a:prstGeom prst="round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/>
              <a:t>NMAP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55301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Multi Router Traffic </a:t>
            </a:r>
            <a:r>
              <a:rPr lang="en-US" sz="2800" b="1" dirty="0" err="1"/>
              <a:t>Grapher</a:t>
            </a:r>
            <a:r>
              <a:rPr lang="en-US" sz="2800" b="1" dirty="0"/>
              <a:t> - MRTG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3B476-3498-FCA4-9419-E8BE6B128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180497"/>
            <a:ext cx="11029615" cy="12485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Gill Sans" panose="020B0604020202020204" charset="0"/>
              </a:rPr>
              <a:t>Multi Router Traffic </a:t>
            </a:r>
            <a:r>
              <a:rPr lang="en-US" sz="2000" dirty="0" err="1">
                <a:latin typeface="Gill Sans" panose="020B0604020202020204" charset="0"/>
              </a:rPr>
              <a:t>Grapher</a:t>
            </a:r>
            <a:r>
              <a:rPr lang="en-US" sz="2000" dirty="0">
                <a:latin typeface="Gill Sans" panose="020B0604020202020204" charset="0"/>
              </a:rPr>
              <a:t> (MRTG) </a:t>
            </a:r>
            <a:r>
              <a:rPr lang="en-US" sz="2000" dirty="0" err="1">
                <a:latin typeface="Gill Sans" panose="020B0604020202020204" charset="0"/>
              </a:rPr>
              <a:t>adalah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perangkat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lunak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untuk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memantau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keadaan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trafik</a:t>
            </a:r>
            <a:r>
              <a:rPr lang="en-US" sz="2000" dirty="0">
                <a:latin typeface="Gill Sans" panose="020B0604020202020204" charset="0"/>
              </a:rPr>
              <a:t> pada </a:t>
            </a:r>
            <a:r>
              <a:rPr lang="en-US" sz="2000" dirty="0" err="1">
                <a:latin typeface="Gill Sans" panose="020B0604020202020204" charset="0"/>
              </a:rPr>
              <a:t>jaringan</a:t>
            </a:r>
            <a:r>
              <a:rPr lang="en-US" sz="2000" dirty="0">
                <a:latin typeface="Gill Sans" panose="020B0604020202020204" charset="0"/>
              </a:rPr>
              <a:t>. MRTG </a:t>
            </a:r>
            <a:r>
              <a:rPr lang="en-US" sz="2000" dirty="0" err="1">
                <a:latin typeface="Gill Sans" panose="020B0604020202020204" charset="0"/>
              </a:rPr>
              <a:t>menghasilkan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halaman</a:t>
            </a:r>
            <a:r>
              <a:rPr lang="en-US" sz="2000" dirty="0">
                <a:latin typeface="Gill Sans" panose="020B0604020202020204" charset="0"/>
              </a:rPr>
              <a:t> HTML yang </a:t>
            </a:r>
            <a:r>
              <a:rPr lang="en-US" sz="2000" dirty="0" err="1">
                <a:latin typeface="Gill Sans" panose="020B0604020202020204" charset="0"/>
              </a:rPr>
              <a:t>berisikan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gambar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berupa</a:t>
            </a:r>
            <a:r>
              <a:rPr lang="en-US" sz="2000" dirty="0">
                <a:latin typeface="Gill Sans" panose="020B0604020202020204" charset="0"/>
              </a:rPr>
              <a:t> PNG dan </a:t>
            </a:r>
            <a:r>
              <a:rPr lang="en-US" sz="2000" dirty="0" err="1">
                <a:latin typeface="Gill Sans" panose="020B0604020202020204" charset="0"/>
              </a:rPr>
              <a:t>menyediakan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visualisasi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secara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langsung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dari</a:t>
            </a:r>
            <a:r>
              <a:rPr lang="en-US" sz="2000" dirty="0">
                <a:latin typeface="Gill Sans" panose="020B0604020202020204" charset="0"/>
              </a:rPr>
              <a:t> </a:t>
            </a:r>
            <a:r>
              <a:rPr lang="en-US" sz="2000" dirty="0" err="1">
                <a:latin typeface="Gill Sans" panose="020B0604020202020204" charset="0"/>
              </a:rPr>
              <a:t>trafik</a:t>
            </a:r>
            <a:r>
              <a:rPr lang="en-US" sz="2000" dirty="0">
                <a:latin typeface="Gill Sans" panose="020B0604020202020204" charset="0"/>
              </a:rPr>
              <a:t> pada </a:t>
            </a:r>
            <a:r>
              <a:rPr lang="en-US" sz="2000" dirty="0" err="1">
                <a:latin typeface="Gill Sans" panose="020B0604020202020204" charset="0"/>
              </a:rPr>
              <a:t>jaringan</a:t>
            </a:r>
            <a:r>
              <a:rPr lang="en-US" sz="2000" dirty="0">
                <a:latin typeface="Gill Sans" panose="020B0604020202020204" charset="0"/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036" y="3429000"/>
            <a:ext cx="8319926" cy="2596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E36F0-3764-8AB7-82C5-2580E549DA44}"/>
              </a:ext>
            </a:extLst>
          </p:cNvPr>
          <p:cNvSpPr txBox="1"/>
          <p:nvPr/>
        </p:nvSpPr>
        <p:spPr>
          <a:xfrm>
            <a:off x="4901233" y="6025971"/>
            <a:ext cx="2389533" cy="305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https://oss.oetiker.ch/mrtg/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921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Wireshark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038949-A01A-CD92-C947-C6C7BC9F6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180496"/>
            <a:ext cx="4597095" cy="3678303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err="1"/>
              <a:t>Organisasi</a:t>
            </a:r>
            <a:r>
              <a:rPr lang="en-US" sz="2000" dirty="0"/>
              <a:t> non-profit Wireshark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  <a:r>
              <a:rPr lang="en-US" sz="2000" dirty="0" err="1"/>
              <a:t>pengembangan</a:t>
            </a:r>
            <a:r>
              <a:rPr lang="en-US" sz="2000" dirty="0"/>
              <a:t> Wireshark,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 gratis dan open-source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diseluruh</a:t>
            </a:r>
            <a:r>
              <a:rPr lang="en-US" sz="2000" dirty="0"/>
              <a:t> dunia.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Wireshark </a:t>
            </a:r>
            <a:r>
              <a:rPr lang="en-US" sz="2000" dirty="0" err="1"/>
              <a:t>merupakan</a:t>
            </a:r>
            <a:r>
              <a:rPr lang="en-US" sz="2000" dirty="0"/>
              <a:t> network packet analyzer yang </a:t>
            </a:r>
            <a:r>
              <a:rPr lang="en-US" sz="2000" dirty="0" err="1"/>
              <a:t>memperlihatkan</a:t>
            </a:r>
            <a:r>
              <a:rPr lang="en-US" sz="2000" dirty="0"/>
              <a:t> data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 </a:t>
            </a:r>
            <a:r>
              <a:rPr lang="en-US" sz="2000" dirty="0" err="1"/>
              <a:t>sebanyak</a:t>
            </a:r>
            <a:r>
              <a:rPr lang="en-US" sz="2000" dirty="0"/>
              <a:t> </a:t>
            </a:r>
            <a:r>
              <a:rPr lang="en-US" sz="2000" dirty="0" err="1"/>
              <a:t>mungkin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1680632"/>
            <a:ext cx="6403565" cy="480853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5C8D107-F85E-DD0B-1036-FAE7411C0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89" y="5374794"/>
            <a:ext cx="2857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57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Microsoft Network Monitor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A5062-9977-D2E7-EB5D-FB1BDD05C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180496"/>
            <a:ext cx="4646791" cy="3678303"/>
          </a:xfrm>
        </p:spPr>
        <p:txBody>
          <a:bodyPr>
            <a:normAutofit/>
          </a:bodyPr>
          <a:lstStyle/>
          <a:p>
            <a:r>
              <a:rPr lang="en-US" sz="2000" dirty="0"/>
              <a:t>Network Monitor 3.4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protokol</a:t>
            </a:r>
            <a:r>
              <a:rPr lang="en-US" sz="2000" dirty="0"/>
              <a:t> dan </a:t>
            </a:r>
            <a:r>
              <a:rPr lang="en-US" sz="2000" dirty="0" err="1"/>
              <a:t>memantau</a:t>
            </a:r>
            <a:r>
              <a:rPr lang="en-US" sz="2000" dirty="0"/>
              <a:t> </a:t>
            </a:r>
            <a:r>
              <a:rPr lang="en-US" sz="2000" dirty="0" err="1"/>
              <a:t>trafik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. </a:t>
            </a:r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83" y="1998759"/>
            <a:ext cx="6423025" cy="4041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6B54D9-1DA4-676F-F54B-C204C0B9B88F}"/>
              </a:ext>
            </a:extLst>
          </p:cNvPr>
          <p:cNvSpPr txBox="1"/>
          <p:nvPr/>
        </p:nvSpPr>
        <p:spPr>
          <a:xfrm>
            <a:off x="5227983" y="6197297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https://www.microsoft.com/en-us/download/details.aspx?id=4865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9914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NMAP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83D8C4-9496-C148-C449-16B7470B9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180497"/>
            <a:ext cx="5591008" cy="2143026"/>
          </a:xfrm>
        </p:spPr>
        <p:txBody>
          <a:bodyPr>
            <a:normAutofit/>
          </a:bodyPr>
          <a:lstStyle/>
          <a:p>
            <a:pPr algn="just"/>
            <a:r>
              <a:rPr lang="en-US" sz="2000" i="1" dirty="0"/>
              <a:t>Nmap Network Scanning</a:t>
            </a:r>
            <a:r>
              <a:rPr lang="en-US" sz="2000" dirty="0"/>
              <a:t> 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dilanjutkan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 </a:t>
            </a:r>
            <a:r>
              <a:rPr lang="en-US" sz="2000" dirty="0">
                <a:hlinkClick r:id="rId2"/>
              </a:rPr>
              <a:t>Nmap Security Scanner</a:t>
            </a:r>
            <a:r>
              <a:rPr lang="en-US" sz="2000" dirty="0"/>
              <a:t>, gratis dan open source yang </a:t>
            </a:r>
            <a:r>
              <a:rPr lang="en-US" sz="2000" dirty="0" err="1"/>
              <a:t>digunakan</a:t>
            </a:r>
            <a:r>
              <a:rPr lang="en-US" sz="2000" dirty="0"/>
              <a:t> oleh </a:t>
            </a:r>
            <a:r>
              <a:rPr lang="en-US" sz="2000" dirty="0" err="1"/>
              <a:t>banyak</a:t>
            </a:r>
            <a:r>
              <a:rPr lang="en-US" sz="2000" dirty="0"/>
              <a:t> orang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mengetahui</a:t>
            </a:r>
            <a:r>
              <a:rPr lang="en-US" sz="2000" dirty="0"/>
              <a:t> </a:t>
            </a:r>
            <a:r>
              <a:rPr lang="en-US" sz="2000" dirty="0" err="1"/>
              <a:t>kondisi</a:t>
            </a:r>
            <a:r>
              <a:rPr lang="en-US" sz="2000" dirty="0"/>
              <a:t> </a:t>
            </a:r>
            <a:r>
              <a:rPr lang="en-US" sz="2000" dirty="0" err="1"/>
              <a:t>jaringan</a:t>
            </a:r>
            <a:r>
              <a:rPr lang="en-US" sz="2000" dirty="0"/>
              <a:t>, </a:t>
            </a:r>
            <a:r>
              <a:rPr lang="en-US" sz="2000" dirty="0" err="1"/>
              <a:t>administrasi</a:t>
            </a:r>
            <a:r>
              <a:rPr lang="en-US" sz="2000" dirty="0"/>
              <a:t> dan audit </a:t>
            </a:r>
            <a:r>
              <a:rPr lang="en-US" sz="2000" dirty="0" err="1"/>
              <a:t>keamanan</a:t>
            </a:r>
            <a:r>
              <a:rPr lang="en-US" sz="2000" dirty="0"/>
              <a:t>. </a:t>
            </a:r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81" y="4163630"/>
            <a:ext cx="2238375" cy="1838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0D2C74-2979-AB19-5FA0-0DF31279070A}"/>
              </a:ext>
            </a:extLst>
          </p:cNvPr>
          <p:cNvSpPr txBox="1"/>
          <p:nvPr/>
        </p:nvSpPr>
        <p:spPr>
          <a:xfrm>
            <a:off x="2419695" y="6001955"/>
            <a:ext cx="1794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https://nmap.org/</a:t>
            </a:r>
            <a:r>
              <a:rPr lang="en-US" dirty="0"/>
              <a:t> </a:t>
            </a:r>
          </a:p>
        </p:txBody>
      </p:sp>
      <p:pic>
        <p:nvPicPr>
          <p:cNvPr id="8194" name="Picture 2" descr="A Practical Guide to Nmap (Network Security Scanner) in Kali Linux">
            <a:extLst>
              <a:ext uri="{FF2B5EF4-FFF2-40B4-BE49-F238E27FC236}">
                <a16:creationId xmlns:a16="http://schemas.microsoft.com/office/drawing/2014/main" id="{E9927E3A-0281-3717-8266-A7F248CA7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30" y="2623199"/>
            <a:ext cx="5293900" cy="27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838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F8E1-B844-6843-5C05-B582996D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LAINNYA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DBB10-988B-783F-C803-32A344508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1818861"/>
            <a:ext cx="11029615" cy="488011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Cloud Storage Open Source : </a:t>
            </a:r>
            <a:r>
              <a:rPr lang="en-US" sz="2800" dirty="0" err="1"/>
              <a:t>Owncloud</a:t>
            </a:r>
            <a:r>
              <a:rPr lang="en-US" sz="2800" dirty="0"/>
              <a:t>, </a:t>
            </a:r>
            <a:r>
              <a:rPr lang="en-US" sz="2800" dirty="0" err="1"/>
              <a:t>Nextcloud</a:t>
            </a:r>
            <a:r>
              <a:rPr lang="en-US" sz="2800" dirty="0"/>
              <a:t>, </a:t>
            </a:r>
            <a:r>
              <a:rPr lang="en-US" sz="2800" dirty="0" err="1"/>
              <a:t>Seafile</a:t>
            </a:r>
            <a:r>
              <a:rPr lang="en-US" sz="2800" dirty="0"/>
              <a:t>, Cozy, </a:t>
            </a:r>
            <a:r>
              <a:rPr lang="en-US" sz="2800" dirty="0" err="1"/>
              <a:t>dll</a:t>
            </a:r>
            <a:endParaRPr lang="en-US" sz="2800" dirty="0"/>
          </a:p>
          <a:p>
            <a:r>
              <a:rPr lang="en-US" sz="2800" dirty="0" err="1"/>
              <a:t>Virtualisasi</a:t>
            </a:r>
            <a:r>
              <a:rPr lang="en-US" sz="2800" dirty="0"/>
              <a:t> : </a:t>
            </a:r>
            <a:r>
              <a:rPr lang="en-US" sz="2800" dirty="0" err="1"/>
              <a:t>VMWarev</a:t>
            </a:r>
            <a:r>
              <a:rPr lang="en-US" sz="2800" dirty="0"/>
              <a:t> Sphere, VirtualBox, </a:t>
            </a:r>
            <a:r>
              <a:rPr lang="en-US" sz="2800" dirty="0" err="1"/>
              <a:t>Proxmox</a:t>
            </a:r>
            <a:r>
              <a:rPr lang="en-US" sz="2800" dirty="0"/>
              <a:t> VE, OpenStack, </a:t>
            </a:r>
            <a:r>
              <a:rPr lang="en-US" sz="2800" dirty="0" err="1"/>
              <a:t>dll</a:t>
            </a:r>
            <a:endParaRPr lang="en-US" sz="2800" dirty="0"/>
          </a:p>
          <a:p>
            <a:r>
              <a:rPr lang="en-US" sz="2800" dirty="0"/>
              <a:t>Penetration Testing (Security) : </a:t>
            </a:r>
            <a:r>
              <a:rPr lang="en-US" sz="2800" dirty="0" err="1"/>
              <a:t>Instalasi</a:t>
            </a:r>
            <a:r>
              <a:rPr lang="en-US" sz="2800" dirty="0"/>
              <a:t> dan </a:t>
            </a:r>
            <a:r>
              <a:rPr lang="en-US" sz="2800" dirty="0" err="1"/>
              <a:t>konfigurasi</a:t>
            </a:r>
            <a:r>
              <a:rPr lang="en-US" sz="2800" dirty="0"/>
              <a:t> environment (Kali Linux, VirtualBox, </a:t>
            </a:r>
            <a:r>
              <a:rPr lang="en-US" sz="2800" dirty="0" err="1"/>
              <a:t>Metasploitable</a:t>
            </a:r>
            <a:r>
              <a:rPr lang="en-US" sz="2800" dirty="0"/>
              <a:t>, </a:t>
            </a:r>
            <a:r>
              <a:rPr lang="en-US" sz="2800" dirty="0" err="1"/>
              <a:t>dll</a:t>
            </a:r>
            <a:r>
              <a:rPr lang="en-US" sz="2800" dirty="0"/>
              <a:t>)</a:t>
            </a:r>
          </a:p>
          <a:p>
            <a:r>
              <a:rPr lang="en-US" sz="2800" dirty="0"/>
              <a:t>Information Gathering &amp; Reconnaissance (</a:t>
            </a:r>
            <a:r>
              <a:rPr lang="en-US" sz="2800" dirty="0" err="1"/>
              <a:t>Mengumpulkan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target </a:t>
            </a:r>
            <a:r>
              <a:rPr lang="en-US" sz="2800" dirty="0" err="1"/>
              <a:t>serangan</a:t>
            </a:r>
            <a:r>
              <a:rPr lang="en-US" sz="2800" dirty="0"/>
              <a:t> Siber) : WHOIS, </a:t>
            </a:r>
            <a:r>
              <a:rPr lang="en-US" sz="2800" dirty="0" err="1"/>
              <a:t>nslookup</a:t>
            </a:r>
            <a:r>
              <a:rPr lang="en-US" sz="2800" dirty="0"/>
              <a:t>, </a:t>
            </a:r>
            <a:r>
              <a:rPr lang="en-US" sz="2800" dirty="0" err="1"/>
              <a:t>theHarvester</a:t>
            </a:r>
            <a:r>
              <a:rPr lang="en-US" sz="2800" dirty="0"/>
              <a:t>, Shodan, Google Dorking dan OSINT</a:t>
            </a:r>
          </a:p>
          <a:p>
            <a:r>
              <a:rPr lang="en-US" sz="2800" dirty="0"/>
              <a:t>Scanning &amp; Enumeration : Nmap, </a:t>
            </a:r>
            <a:r>
              <a:rPr lang="en-US" sz="2800" dirty="0" err="1"/>
              <a:t>Netcat</a:t>
            </a:r>
            <a:r>
              <a:rPr lang="en-US" sz="2800" dirty="0"/>
              <a:t>, </a:t>
            </a:r>
            <a:r>
              <a:rPr lang="en-US" sz="2800" dirty="0" err="1"/>
              <a:t>Nikto</a:t>
            </a:r>
            <a:r>
              <a:rPr lang="en-US" sz="2800" dirty="0"/>
              <a:t>, </a:t>
            </a:r>
            <a:r>
              <a:rPr lang="en-US" sz="2800" dirty="0" err="1"/>
              <a:t>WPScan</a:t>
            </a:r>
            <a:r>
              <a:rPr lang="en-US" sz="2800" dirty="0"/>
              <a:t>, </a:t>
            </a:r>
            <a:r>
              <a:rPr lang="en-US" sz="2800" dirty="0" err="1"/>
              <a:t>dll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Eksploitasi</a:t>
            </a:r>
            <a:r>
              <a:rPr lang="en-US" sz="2800" dirty="0"/>
              <a:t> </a:t>
            </a:r>
            <a:r>
              <a:rPr lang="en-US" sz="2800" dirty="0" err="1"/>
              <a:t>layanan</a:t>
            </a:r>
            <a:r>
              <a:rPr lang="en-US" sz="2800" dirty="0"/>
              <a:t> </a:t>
            </a:r>
            <a:r>
              <a:rPr lang="en-US" sz="2800" dirty="0" err="1"/>
              <a:t>rentan</a:t>
            </a:r>
            <a:r>
              <a:rPr lang="en-US" sz="2800" dirty="0"/>
              <a:t> : SSH, FTP, SMB, </a:t>
            </a:r>
            <a:r>
              <a:rPr lang="en-US" sz="2800" dirty="0" err="1"/>
              <a:t>dll</a:t>
            </a:r>
            <a:r>
              <a:rPr lang="en-US" sz="2800" dirty="0"/>
              <a:t>.</a:t>
            </a:r>
          </a:p>
          <a:p>
            <a:r>
              <a:rPr lang="en-US" sz="2800" dirty="0"/>
              <a:t>Web application penetration testing : Burp Suite dan OWASP ZAP</a:t>
            </a:r>
          </a:p>
          <a:p>
            <a:r>
              <a:rPr lang="en-US" sz="2800" dirty="0" err="1"/>
              <a:t>Serangan</a:t>
            </a:r>
            <a:r>
              <a:rPr lang="en-US" sz="2800" dirty="0"/>
              <a:t> </a:t>
            </a:r>
            <a:r>
              <a:rPr lang="en-US" sz="2800" dirty="0" err="1"/>
              <a:t>umum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aplikasi</a:t>
            </a:r>
            <a:r>
              <a:rPr lang="en-US" sz="2800" dirty="0"/>
              <a:t> web (SQL Injection, XSS, CSRF, </a:t>
            </a:r>
            <a:r>
              <a:rPr lang="en-US" sz="2800" dirty="0" err="1"/>
              <a:t>dll</a:t>
            </a:r>
            <a:r>
              <a:rPr lang="en-US" sz="28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42762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8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en-US"/>
              <a:t>CONTOH PENULISAN ILMIAH</a:t>
            </a:r>
            <a:endParaRPr/>
          </a:p>
        </p:txBody>
      </p:sp>
      <p:sp>
        <p:nvSpPr>
          <p:cNvPr id="637" name="Google Shape;637;p38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endParaRPr/>
          </a:p>
        </p:txBody>
      </p:sp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5759" y="5420496"/>
            <a:ext cx="936286" cy="83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7913" y="2928472"/>
            <a:ext cx="1061469" cy="229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6387" y="2928472"/>
            <a:ext cx="2529221" cy="3451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38"/>
          <p:cNvGrpSpPr/>
          <p:nvPr/>
        </p:nvGrpSpPr>
        <p:grpSpPr>
          <a:xfrm>
            <a:off x="5225332" y="3600417"/>
            <a:ext cx="1629334" cy="2237152"/>
            <a:chOff x="0" y="0"/>
            <a:chExt cx="8080691" cy="8870065"/>
          </a:xfrm>
        </p:grpSpPr>
        <p:pic>
          <p:nvPicPr>
            <p:cNvPr id="642" name="Google Shape;642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3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Google Shape;644;p3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CONTOH PENULISAN ILMIAH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6CC15-55F2-0FEF-4EBD-43A66F54A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462946"/>
            <a:ext cx="5697689" cy="3678303"/>
          </a:xfrm>
        </p:spPr>
        <p:txBody>
          <a:bodyPr/>
          <a:lstStyle/>
          <a:p>
            <a:r>
              <a:rPr lang="en-US" dirty="0"/>
              <a:t>JUDUL : </a:t>
            </a:r>
            <a:r>
              <a:rPr lang="de-DE" b="1" dirty="0"/>
              <a:t>MEMBANGUN IT NETWORK INFRASTRUKTUR UNTUK PT. ABC</a:t>
            </a:r>
          </a:p>
          <a:p>
            <a:pPr marL="123444" indent="0">
              <a:buNone/>
            </a:pPr>
            <a:endParaRPr lang="en-US" b="1" dirty="0"/>
          </a:p>
          <a:p>
            <a:r>
              <a:rPr lang="en-US" dirty="0"/>
              <a:t>PENULIS : </a:t>
            </a:r>
            <a:r>
              <a:rPr lang="en-US" b="1" dirty="0"/>
              <a:t>Wahyu </a:t>
            </a:r>
            <a:r>
              <a:rPr lang="en-US" b="1" dirty="0" err="1"/>
              <a:t>Damarjati</a:t>
            </a:r>
            <a:r>
              <a:rPr lang="en-US" b="1" dirty="0"/>
              <a:t> </a:t>
            </a:r>
            <a:r>
              <a:rPr lang="en-US" b="1" dirty="0" err="1"/>
              <a:t>Bagaskoro</a:t>
            </a: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58FCE-957E-CCEC-5EF6-A1F5AA63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1" y="572329"/>
            <a:ext cx="5572125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713F0-9508-486A-B677-85162555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CONTOH PENULISAN ILMIAH</a:t>
            </a:r>
            <a:br>
              <a:rPr lang="en-US" dirty="0"/>
            </a:br>
            <a:r>
              <a:rPr lang="en-US" sz="2800" dirty="0"/>
              <a:t>(</a:t>
            </a:r>
            <a:r>
              <a:rPr lang="de-DE" sz="2800" b="1" dirty="0">
                <a:latin typeface="Calibri"/>
                <a:ea typeface="Calibri"/>
                <a:cs typeface="Calibri"/>
                <a:sym typeface="Calibri"/>
              </a:rPr>
              <a:t>MEMBANGUN IT NETWORK INFRASTRUKTUR UNTUK PT. ABC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CF69D-15BF-55E6-FD07-30A56261D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140" y="1848678"/>
            <a:ext cx="11143668" cy="4750905"/>
          </a:xfrm>
        </p:spPr>
        <p:txBody>
          <a:bodyPr>
            <a:normAutofit/>
          </a:bodyPr>
          <a:lstStyle/>
          <a:p>
            <a:pPr marL="123444" indent="0">
              <a:buNone/>
            </a:pPr>
            <a:r>
              <a:rPr lang="en-US" sz="2000" b="1" dirty="0" err="1"/>
              <a:t>Latar</a:t>
            </a:r>
            <a:r>
              <a:rPr lang="en-US" sz="2000" b="1" dirty="0"/>
              <a:t> </a:t>
            </a:r>
            <a:r>
              <a:rPr lang="en-US" sz="2000" b="1" dirty="0" err="1"/>
              <a:t>Belakang</a:t>
            </a:r>
            <a:endParaRPr lang="en-US" sz="2000" b="1" dirty="0"/>
          </a:p>
          <a:p>
            <a:r>
              <a:rPr lang="en-US" dirty="0"/>
              <a:t>PT.ABC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Perseroan </a:t>
            </a:r>
            <a:r>
              <a:rPr lang="en-US" dirty="0" err="1"/>
              <a:t>atau</a:t>
            </a:r>
            <a:r>
              <a:rPr lang="en-US" dirty="0"/>
              <a:t> Perusahaan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dibidang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periklanan</a:t>
            </a:r>
            <a:r>
              <a:rPr lang="en-US" dirty="0"/>
              <a:t>.  </a:t>
            </a:r>
          </a:p>
          <a:p>
            <a:r>
              <a:rPr lang="en-US" dirty="0"/>
              <a:t>PT. ABC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1 </a:t>
            </a:r>
            <a:r>
              <a:rPr lang="en-US" dirty="0" err="1"/>
              <a:t>kantor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yang </a:t>
            </a:r>
            <a:r>
              <a:rPr lang="en-US" dirty="0" err="1"/>
              <a:t>berada</a:t>
            </a:r>
            <a:r>
              <a:rPr lang="en-US" dirty="0"/>
              <a:t> di Jakarta dan 5 </a:t>
            </a:r>
            <a:r>
              <a:rPr lang="en-US" dirty="0" err="1"/>
              <a:t>kantor</a:t>
            </a:r>
            <a:r>
              <a:rPr lang="en-US" dirty="0"/>
              <a:t> </a:t>
            </a:r>
            <a:r>
              <a:rPr lang="en-US" dirty="0" err="1"/>
              <a:t>cabang</a:t>
            </a:r>
            <a:r>
              <a:rPr lang="en-US" dirty="0"/>
              <a:t> yang </a:t>
            </a:r>
            <a:r>
              <a:rPr lang="en-US" dirty="0" err="1"/>
              <a:t>tersebar</a:t>
            </a:r>
            <a:r>
              <a:rPr lang="en-US" dirty="0"/>
              <a:t> di wilayah Indonesia. Masing – masing </a:t>
            </a:r>
            <a:r>
              <a:rPr lang="en-US" dirty="0" err="1"/>
              <a:t>kantor</a:t>
            </a:r>
            <a:r>
              <a:rPr lang="en-US" dirty="0"/>
              <a:t> </a:t>
            </a:r>
            <a:r>
              <a:rPr lang="en-US" dirty="0" err="1"/>
              <a:t>cabang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kota</a:t>
            </a:r>
            <a:r>
              <a:rPr lang="en-US" dirty="0"/>
              <a:t> Palembang, Jakarta, Bandung, Semarang, Yogyakarta, Makassar.</a:t>
            </a:r>
          </a:p>
          <a:p>
            <a:r>
              <a:rPr lang="en-US" dirty="0"/>
              <a:t>Di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PT.ABC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Unit </a:t>
            </a:r>
            <a:r>
              <a:rPr lang="en-US" dirty="0" err="1"/>
              <a:t>Kerja</a:t>
            </a:r>
            <a:r>
              <a:rPr lang="en-US" dirty="0"/>
              <a:t>. </a:t>
            </a:r>
            <a:r>
              <a:rPr lang="en-US" dirty="0" err="1"/>
              <a:t>Diantaranya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Human Resource (HR), </a:t>
            </a:r>
            <a:r>
              <a:rPr lang="en-US" dirty="0" err="1"/>
              <a:t>Departemen</a:t>
            </a:r>
            <a:r>
              <a:rPr lang="en-US" dirty="0"/>
              <a:t> Financial, </a:t>
            </a:r>
            <a:r>
              <a:rPr lang="en-US" dirty="0" err="1"/>
              <a:t>Departemen</a:t>
            </a:r>
            <a:r>
              <a:rPr lang="en-US" dirty="0"/>
              <a:t> Marketing dan </a:t>
            </a:r>
            <a:r>
              <a:rPr lang="en-US" dirty="0" err="1"/>
              <a:t>Departemen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Teknologi</a:t>
            </a:r>
            <a:r>
              <a:rPr lang="en-US" dirty="0"/>
              <a:t> (IT).</a:t>
            </a:r>
          </a:p>
          <a:p>
            <a:r>
              <a:rPr lang="en-US" dirty="0" err="1"/>
              <a:t>Keseluruhan</a:t>
            </a:r>
            <a:r>
              <a:rPr lang="en-US" dirty="0"/>
              <a:t> </a:t>
            </a:r>
            <a:r>
              <a:rPr lang="en-US" dirty="0" err="1"/>
              <a:t>Departemen</a:t>
            </a:r>
            <a:r>
              <a:rPr lang="en-US" dirty="0"/>
              <a:t> Unit </a:t>
            </a:r>
            <a:r>
              <a:rPr lang="en-US" dirty="0" err="1"/>
              <a:t>Kerja</a:t>
            </a:r>
            <a:r>
              <a:rPr lang="en-US" dirty="0"/>
              <a:t> masing – masing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tersebar</a:t>
            </a:r>
            <a:r>
              <a:rPr lang="en-US" dirty="0"/>
              <a:t>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ditempatkan</a:t>
            </a:r>
            <a:r>
              <a:rPr lang="en-US" dirty="0"/>
              <a:t> </a:t>
            </a:r>
            <a:r>
              <a:rPr lang="en-US" dirty="0" err="1"/>
              <a:t>diseluruh</a:t>
            </a:r>
            <a:r>
              <a:rPr lang="en-US" dirty="0"/>
              <a:t> </a:t>
            </a:r>
            <a:r>
              <a:rPr lang="en-US" dirty="0" err="1"/>
              <a:t>kantor</a:t>
            </a:r>
            <a:r>
              <a:rPr lang="en-US" dirty="0"/>
              <a:t> PT.ABC.</a:t>
            </a:r>
          </a:p>
          <a:p>
            <a:r>
              <a:rPr lang="en-US" dirty="0" err="1">
                <a:solidFill>
                  <a:srgbClr val="FF0000"/>
                </a:solidFill>
              </a:rPr>
              <a:t>Namun</a:t>
            </a:r>
            <a:r>
              <a:rPr lang="en-US" dirty="0">
                <a:solidFill>
                  <a:srgbClr val="FF0000"/>
                </a:solidFill>
              </a:rPr>
              <a:t> PT. ABC </a:t>
            </a:r>
            <a:r>
              <a:rPr lang="en-US" dirty="0" err="1">
                <a:solidFill>
                  <a:srgbClr val="FF0000"/>
                </a:solidFill>
              </a:rPr>
              <a:t>belum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memiliki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sistem</a:t>
            </a:r>
            <a:r>
              <a:rPr lang="en-US" dirty="0">
                <a:solidFill>
                  <a:srgbClr val="FF0000"/>
                </a:solidFill>
              </a:rPr>
              <a:t> IT </a:t>
            </a:r>
            <a:r>
              <a:rPr lang="en-US" dirty="0" err="1">
                <a:solidFill>
                  <a:srgbClr val="FF0000"/>
                </a:solidFill>
              </a:rPr>
              <a:t>Infratsruktur</a:t>
            </a:r>
            <a:r>
              <a:rPr lang="en-US" dirty="0">
                <a:solidFill>
                  <a:srgbClr val="FF0000"/>
                </a:solidFill>
              </a:rPr>
              <a:t> yang </a:t>
            </a:r>
            <a:r>
              <a:rPr lang="en-US" dirty="0" err="1">
                <a:solidFill>
                  <a:srgbClr val="FF0000"/>
                </a:solidFill>
              </a:rPr>
              <a:t>terintegrasi</a:t>
            </a:r>
            <a:r>
              <a:rPr lang="en-US" dirty="0">
                <a:solidFill>
                  <a:srgbClr val="FF0000"/>
                </a:solidFill>
              </a:rPr>
              <a:t>. </a:t>
            </a:r>
          </a:p>
          <a:p>
            <a:r>
              <a:rPr lang="en-US" dirty="0" err="1">
                <a:solidFill>
                  <a:srgbClr val="FF0000"/>
                </a:solidFill>
              </a:rPr>
              <a:t>Saat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kondisi</a:t>
            </a:r>
            <a:r>
              <a:rPr lang="en-US" dirty="0">
                <a:solidFill>
                  <a:srgbClr val="FF0000"/>
                </a:solidFill>
              </a:rPr>
              <a:t> PT. ABC </a:t>
            </a:r>
            <a:r>
              <a:rPr lang="en-US" dirty="0" err="1">
                <a:solidFill>
                  <a:srgbClr val="FF0000"/>
                </a:solidFill>
              </a:rPr>
              <a:t>dalam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berkomunikasi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atau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bertukar</a:t>
            </a:r>
            <a:r>
              <a:rPr lang="en-US" dirty="0">
                <a:solidFill>
                  <a:srgbClr val="FF0000"/>
                </a:solidFill>
              </a:rPr>
              <a:t> data </a:t>
            </a:r>
            <a:r>
              <a:rPr lang="en-US" dirty="0" err="1">
                <a:solidFill>
                  <a:srgbClr val="FF0000"/>
                </a:solidFill>
              </a:rPr>
              <a:t>atau</a:t>
            </a:r>
            <a:r>
              <a:rPr lang="en-US" dirty="0">
                <a:solidFill>
                  <a:srgbClr val="FF0000"/>
                </a:solidFill>
              </a:rPr>
              <a:t> file </a:t>
            </a:r>
            <a:r>
              <a:rPr lang="en-US" dirty="0" err="1">
                <a:solidFill>
                  <a:srgbClr val="FF0000"/>
                </a:solidFill>
              </a:rPr>
              <a:t>hanya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melalui</a:t>
            </a:r>
            <a:r>
              <a:rPr lang="en-US" dirty="0">
                <a:solidFill>
                  <a:srgbClr val="FF0000"/>
                </a:solidFill>
              </a:rPr>
              <a:t> email.</a:t>
            </a:r>
          </a:p>
          <a:p>
            <a:r>
              <a:rPr lang="en-US" dirty="0" err="1">
                <a:solidFill>
                  <a:srgbClr val="FF0000"/>
                </a:solidFill>
              </a:rPr>
              <a:t>Sehingga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kegiatan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operasional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masih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terpisah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berdasarkan</a:t>
            </a:r>
            <a:r>
              <a:rPr lang="en-US" dirty="0">
                <a:solidFill>
                  <a:srgbClr val="FF0000"/>
                </a:solidFill>
              </a:rPr>
              <a:t> masing – masing </a:t>
            </a:r>
            <a:r>
              <a:rPr lang="en-US" dirty="0" err="1">
                <a:solidFill>
                  <a:srgbClr val="FF0000"/>
                </a:solidFill>
              </a:rPr>
              <a:t>kantor</a:t>
            </a:r>
            <a:r>
              <a:rPr lang="en-US" dirty="0">
                <a:solidFill>
                  <a:srgbClr val="FF0000"/>
                </a:solidFill>
              </a:rPr>
              <a:t> unit wilayah yang </a:t>
            </a:r>
            <a:r>
              <a:rPr lang="en-US" dirty="0" err="1">
                <a:solidFill>
                  <a:srgbClr val="FF0000"/>
                </a:solidFill>
              </a:rPr>
              <a:t>meyebabkan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kurangnya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efektivitas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pekerjaan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dikarenakan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tidak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adanya</a:t>
            </a:r>
            <a:r>
              <a:rPr lang="en-US" dirty="0">
                <a:solidFill>
                  <a:srgbClr val="FF0000"/>
                </a:solidFill>
              </a:rPr>
              <a:t> File Sharing Server </a:t>
            </a:r>
            <a:r>
              <a:rPr lang="en-US" dirty="0" err="1">
                <a:solidFill>
                  <a:srgbClr val="FF0000"/>
                </a:solidFill>
              </a:rPr>
              <a:t>terpusat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857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TAHAPAN PENELITIAN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2659461" y="4482277"/>
            <a:ext cx="1985645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4"/>
          <p:cNvGrpSpPr/>
          <p:nvPr/>
        </p:nvGrpSpPr>
        <p:grpSpPr>
          <a:xfrm>
            <a:off x="2659462" y="1935132"/>
            <a:ext cx="8877995" cy="4788326"/>
            <a:chOff x="1" y="2461"/>
            <a:chExt cx="8877995" cy="4788326"/>
          </a:xfrm>
        </p:grpSpPr>
        <p:sp>
          <p:nvSpPr>
            <p:cNvPr id="123" name="Google Shape;123;p4"/>
            <p:cNvSpPr/>
            <p:nvPr/>
          </p:nvSpPr>
          <p:spPr>
            <a:xfrm rot="5400000">
              <a:off x="-132001" y="134463"/>
              <a:ext cx="880010" cy="616007"/>
            </a:xfrm>
            <a:prstGeom prst="chevron">
              <a:avLst>
                <a:gd name="adj" fmla="val 50000"/>
              </a:avLst>
            </a:prstGeom>
            <a:solidFill>
              <a:srgbClr val="EB8327"/>
            </a:solidFill>
            <a:ln w="22225" cap="rnd" cmpd="sng">
              <a:solidFill>
                <a:srgbClr val="EB8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1" y="310466"/>
              <a:ext cx="616007" cy="26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rPr lang="en-US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1</a:t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5400000">
              <a:off x="4460998" y="-3842529"/>
              <a:ext cx="572006" cy="82619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rgbClr val="EB8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616007" y="30385"/>
              <a:ext cx="8234066" cy="51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1425" rIns="11425" bIns="114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Menentukan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Tema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Penelitian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(Masalah yang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ada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Isu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terbaru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fenomena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yang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terjadi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Ide,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dll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8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rot="5400000">
              <a:off x="-132001" y="916126"/>
              <a:ext cx="880010" cy="616007"/>
            </a:xfrm>
            <a:prstGeom prst="chevron">
              <a:avLst>
                <a:gd name="adj" fmla="val 50000"/>
              </a:avLst>
            </a:prstGeom>
            <a:solidFill>
              <a:srgbClr val="E4C36C"/>
            </a:solidFill>
            <a:ln w="22225" cap="rnd" cmpd="sng">
              <a:solidFill>
                <a:srgbClr val="E4C3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1" y="1092129"/>
              <a:ext cx="616007" cy="26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rPr lang="en-US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5400000">
              <a:off x="4460998" y="-3060866"/>
              <a:ext cx="572006" cy="82619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rgbClr val="E4C3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616007" y="812048"/>
              <a:ext cx="8234066" cy="51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1425" rIns="11425" bIns="114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Pahami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Masalah dan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memilih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pendekatan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metode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untuk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memecahkan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masalah</a:t>
              </a:r>
              <a:endParaRPr sz="18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 rot="5400000">
              <a:off x="-132001" y="1697789"/>
              <a:ext cx="880010" cy="616007"/>
            </a:xfrm>
            <a:prstGeom prst="chevron">
              <a:avLst>
                <a:gd name="adj" fmla="val 50000"/>
              </a:avLst>
            </a:prstGeom>
            <a:solidFill>
              <a:schemeClr val="accent4"/>
            </a:solidFill>
            <a:ln w="222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 txBox="1"/>
            <p:nvPr/>
          </p:nvSpPr>
          <p:spPr>
            <a:xfrm>
              <a:off x="1" y="1873792"/>
              <a:ext cx="616007" cy="26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rPr lang="en-US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3</a:t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5400000">
              <a:off x="4460998" y="-2279203"/>
              <a:ext cx="572006" cy="82619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 txBox="1"/>
            <p:nvPr/>
          </p:nvSpPr>
          <p:spPr>
            <a:xfrm>
              <a:off x="616007" y="1593711"/>
              <a:ext cx="8234066" cy="51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1425" rIns="11425" bIns="114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Mengumpulkan Teori yang menjadi acuan atau landasan</a:t>
              </a:r>
              <a:endPara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 rot="5400000">
              <a:off x="-132001" y="2479452"/>
              <a:ext cx="880010" cy="616007"/>
            </a:xfrm>
            <a:prstGeom prst="chevron">
              <a:avLst>
                <a:gd name="adj" fmla="val 50000"/>
              </a:avLst>
            </a:prstGeom>
            <a:solidFill>
              <a:srgbClr val="A9C37B"/>
            </a:solidFill>
            <a:ln w="22225" cap="rnd" cmpd="sng">
              <a:solidFill>
                <a:srgbClr val="A9C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1" y="2655455"/>
              <a:ext cx="616007" cy="26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rPr lang="en-US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4</a:t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5400000">
              <a:off x="4460998" y="-1497539"/>
              <a:ext cx="572006" cy="82619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rgbClr val="A9C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 txBox="1"/>
            <p:nvPr/>
          </p:nvSpPr>
          <p:spPr>
            <a:xfrm>
              <a:off x="616007" y="2375375"/>
              <a:ext cx="8234066" cy="51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1425" rIns="11425" bIns="114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Mengumpulkan Data (Primer dan Sekunder)</a:t>
              </a:r>
              <a:endPara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 rot="5400000">
              <a:off x="-132001" y="3261116"/>
              <a:ext cx="880010" cy="616007"/>
            </a:xfrm>
            <a:prstGeom prst="chevron">
              <a:avLst>
                <a:gd name="adj" fmla="val 50000"/>
              </a:avLst>
            </a:prstGeom>
            <a:solidFill>
              <a:schemeClr val="accent6"/>
            </a:solidFill>
            <a:ln w="222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1" y="3437119"/>
              <a:ext cx="616007" cy="26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rPr lang="en-US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5</a:t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rot="5400000">
              <a:off x="4460998" y="-715876"/>
              <a:ext cx="572006" cy="82619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 txBox="1"/>
            <p:nvPr/>
          </p:nvSpPr>
          <p:spPr>
            <a:xfrm>
              <a:off x="616007" y="3157038"/>
              <a:ext cx="8234066" cy="51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1425" rIns="11425" bIns="114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Analisa Data dan Pembahasan</a:t>
              </a:r>
              <a:endPara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 rot="5400000">
              <a:off x="-132001" y="4042779"/>
              <a:ext cx="880010" cy="616007"/>
            </a:xfrm>
            <a:prstGeom prst="chevron">
              <a:avLst>
                <a:gd name="adj" fmla="val 50000"/>
              </a:avLst>
            </a:prstGeom>
            <a:solidFill>
              <a:srgbClr val="EB8327"/>
            </a:solidFill>
            <a:ln w="22225" cap="rnd" cmpd="sng">
              <a:solidFill>
                <a:srgbClr val="EB8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1" y="4218782"/>
              <a:ext cx="616007" cy="2640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rPr lang="en-US"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6</a:t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5400000">
              <a:off x="4460998" y="65786"/>
              <a:ext cx="572006" cy="826198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rgbClr val="EB8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 txBox="1"/>
            <p:nvPr/>
          </p:nvSpPr>
          <p:spPr>
            <a:xfrm>
              <a:off x="616007" y="3938701"/>
              <a:ext cx="8234066" cy="51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8000" tIns="11425" rIns="11425" bIns="114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Kesimpulan dan Saran</a:t>
              </a:r>
              <a:endPara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060" y="2139555"/>
            <a:ext cx="1865088" cy="198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586" y="5433966"/>
            <a:ext cx="1133460" cy="125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4684" y="4544356"/>
            <a:ext cx="992464" cy="889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CONTOH PENULISAN ILMIAH</a:t>
            </a:r>
            <a:br>
              <a:rPr lang="en-US" dirty="0"/>
            </a:br>
            <a:r>
              <a:rPr lang="en-US" sz="2800" dirty="0"/>
              <a:t>(</a:t>
            </a:r>
            <a:r>
              <a:rPr lang="de-DE" sz="2800" b="1" dirty="0">
                <a:latin typeface="Calibri"/>
                <a:ea typeface="Calibri"/>
                <a:cs typeface="Calibri"/>
                <a:sym typeface="Calibri"/>
              </a:rPr>
              <a:t>MEMBANGUN IT NETWORK INFRASTRUKTUR UNTUK PT. ABC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657" name="Google Shape;657;p40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4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92000"/>
              <a:buNone/>
            </a:pPr>
            <a:r>
              <a:rPr lang="en-US" sz="2400" b="1" dirty="0"/>
              <a:t>Ruang </a:t>
            </a:r>
            <a:r>
              <a:rPr lang="en-US" sz="2400" b="1" dirty="0" err="1"/>
              <a:t>Lingkup</a:t>
            </a:r>
            <a:endParaRPr sz="2400" b="1" dirty="0"/>
          </a:p>
          <a:p>
            <a:pPr marL="306000" lvl="0" indent="-305999" algn="just" rtl="0">
              <a:spcBef>
                <a:spcPts val="1044"/>
              </a:spcBef>
              <a:spcAft>
                <a:spcPts val="0"/>
              </a:spcAft>
              <a:buSzPct val="92000"/>
              <a:buFont typeface="Noto Sans Symbols"/>
              <a:buChar char="❖"/>
            </a:pP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terbatas</a:t>
            </a:r>
            <a:r>
              <a:rPr lang="en-US" sz="2400" dirty="0"/>
              <a:t> pada </a:t>
            </a:r>
            <a:r>
              <a:rPr lang="en-US" sz="2400" dirty="0" err="1"/>
              <a:t>arsitektur</a:t>
            </a:r>
            <a:r>
              <a:rPr lang="en-US" sz="2400" dirty="0"/>
              <a:t> 3 tier dan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i="1" dirty="0"/>
              <a:t>Router, Distribution Switch </a:t>
            </a:r>
            <a:r>
              <a:rPr lang="en-US" sz="2400" dirty="0"/>
              <a:t>dan</a:t>
            </a:r>
            <a:r>
              <a:rPr lang="en-US" sz="2400" i="1" dirty="0"/>
              <a:t> Access Switch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komponen</a:t>
            </a:r>
            <a:r>
              <a:rPr lang="en-US" sz="2400" dirty="0"/>
              <a:t> </a:t>
            </a:r>
            <a:r>
              <a:rPr lang="en-US" sz="2400" dirty="0" err="1"/>
              <a:t>jaringan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.</a:t>
            </a:r>
          </a:p>
          <a:p>
            <a:pPr marL="306000" lvl="0" indent="-305999" algn="just" rtl="0">
              <a:spcBef>
                <a:spcPts val="1044"/>
              </a:spcBef>
              <a:spcAft>
                <a:spcPts val="0"/>
              </a:spcAft>
              <a:buSzPct val="92000"/>
              <a:buFont typeface="Noto Sans Symbols"/>
              <a:buChar char="❖"/>
            </a:pPr>
            <a:r>
              <a:rPr lang="en-US" sz="2400" dirty="0" err="1"/>
              <a:t>Membangun</a:t>
            </a:r>
            <a:r>
              <a:rPr lang="en-US" sz="2400" dirty="0"/>
              <a:t> </a:t>
            </a:r>
            <a:r>
              <a:rPr lang="en-US" sz="2400" dirty="0" err="1"/>
              <a:t>interkoneksi</a:t>
            </a:r>
            <a:r>
              <a:rPr lang="en-US" sz="2400" dirty="0"/>
              <a:t> </a:t>
            </a:r>
            <a:r>
              <a:rPr lang="en-US" sz="2400" dirty="0" err="1"/>
              <a:t>antar</a:t>
            </a:r>
            <a:r>
              <a:rPr lang="en-US" sz="2400" dirty="0"/>
              <a:t> </a:t>
            </a:r>
            <a:r>
              <a:rPr lang="en-US" sz="2400" dirty="0" err="1"/>
              <a:t>kantor</a:t>
            </a:r>
            <a:r>
              <a:rPr lang="en-US" sz="2400" dirty="0"/>
              <a:t> </a:t>
            </a:r>
            <a:r>
              <a:rPr lang="en-US" sz="2400" dirty="0" err="1"/>
              <a:t>cabang</a:t>
            </a:r>
            <a:r>
              <a:rPr lang="en-US" sz="2400" dirty="0"/>
              <a:t> PT.ABC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tahap</a:t>
            </a:r>
            <a:r>
              <a:rPr lang="en-US" sz="2400" dirty="0"/>
              <a:t> </a:t>
            </a:r>
            <a:r>
              <a:rPr lang="en-US" sz="2400" dirty="0" err="1"/>
              <a:t>awal</a:t>
            </a:r>
            <a:r>
              <a:rPr lang="en-US" sz="2400" dirty="0"/>
              <a:t>. </a:t>
            </a:r>
          </a:p>
          <a:p>
            <a:pPr marL="306000" lvl="0" indent="-305999" algn="just" rtl="0">
              <a:spcBef>
                <a:spcPts val="1044"/>
              </a:spcBef>
              <a:spcAft>
                <a:spcPts val="0"/>
              </a:spcAft>
              <a:buSzPct val="92000"/>
              <a:buFont typeface="Noto Sans Symbols"/>
              <a:buChar char="❖"/>
            </a:pPr>
            <a:r>
              <a:rPr lang="en-US" sz="2400" dirty="0"/>
              <a:t>PT.ABC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1 </a:t>
            </a:r>
            <a:r>
              <a:rPr lang="en-US" sz="2400" dirty="0" err="1"/>
              <a:t>kantor</a:t>
            </a:r>
            <a:r>
              <a:rPr lang="en-US" sz="2400" dirty="0"/>
              <a:t> Pusat, 5 </a:t>
            </a:r>
            <a:r>
              <a:rPr lang="en-US" sz="2400" dirty="0" err="1"/>
              <a:t>kantor</a:t>
            </a:r>
            <a:r>
              <a:rPr lang="en-US" sz="2400" dirty="0"/>
              <a:t> </a:t>
            </a:r>
            <a:r>
              <a:rPr lang="en-US" sz="2400" dirty="0" err="1"/>
              <a:t>cabang</a:t>
            </a:r>
            <a:r>
              <a:rPr lang="en-US" sz="2400" dirty="0"/>
              <a:t> dan 2 Data Center (Data Center &amp; Disaster Recovery Center)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arsitekur</a:t>
            </a:r>
            <a:r>
              <a:rPr lang="en-US" sz="2400" dirty="0"/>
              <a:t> 3-tier. </a:t>
            </a:r>
          </a:p>
          <a:p>
            <a:pPr marL="306000" lvl="0" indent="-305999" algn="just" rtl="0">
              <a:spcBef>
                <a:spcPts val="1044"/>
              </a:spcBef>
              <a:spcAft>
                <a:spcPts val="0"/>
              </a:spcAft>
              <a:buSzPct val="92000"/>
              <a:buFont typeface="Noto Sans Symbols"/>
              <a:buChar char="❖"/>
            </a:pPr>
            <a:r>
              <a:rPr lang="en-US" sz="2400" dirty="0"/>
              <a:t>Router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dirty="0" err="1"/>
              <a:t>keras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Core Layer, L3 Switch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ditempatkan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Distribution layer, dan L2 switch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menjalankan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Access layer.</a:t>
            </a:r>
            <a:endParaRPr sz="2400" dirty="0"/>
          </a:p>
          <a:p>
            <a:pPr marL="0" lvl="0" indent="0" algn="just" rtl="0">
              <a:spcBef>
                <a:spcPts val="1044"/>
              </a:spcBef>
              <a:spcAft>
                <a:spcPts val="0"/>
              </a:spcAft>
              <a:buSzPct val="92000"/>
              <a:buNone/>
            </a:pPr>
            <a:r>
              <a:rPr lang="en-US" sz="2400" b="1" dirty="0" err="1"/>
              <a:t>Tujuan</a:t>
            </a:r>
            <a:r>
              <a:rPr lang="en-US" sz="2400" b="1" dirty="0"/>
              <a:t> </a:t>
            </a:r>
            <a:r>
              <a:rPr lang="en-US" sz="2400" b="1" dirty="0" err="1"/>
              <a:t>Penelitian</a:t>
            </a:r>
            <a:endParaRPr sz="2400" b="1" dirty="0"/>
          </a:p>
          <a:p>
            <a:pPr marL="306000" lvl="0" indent="-305999" algn="just" rtl="0">
              <a:spcBef>
                <a:spcPts val="1044"/>
              </a:spcBef>
              <a:spcAft>
                <a:spcPts val="0"/>
              </a:spcAft>
              <a:buSzPct val="92000"/>
              <a:buFont typeface="Noto Sans Symbols"/>
              <a:buChar char="❖"/>
            </a:pPr>
            <a:r>
              <a:rPr lang="en-US" sz="2400" dirty="0" err="1"/>
              <a:t>Membangun</a:t>
            </a:r>
            <a:r>
              <a:rPr lang="en-US" sz="2400" dirty="0"/>
              <a:t> Network </a:t>
            </a:r>
            <a:r>
              <a:rPr lang="en-US" sz="2400" dirty="0" err="1"/>
              <a:t>Infrastuktur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PT.ABC agar </a:t>
            </a:r>
            <a:r>
              <a:rPr lang="en-US" sz="2400" dirty="0" err="1"/>
              <a:t>komunikasi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kantor</a:t>
            </a:r>
            <a:r>
              <a:rPr lang="en-US" sz="2400" dirty="0"/>
              <a:t> </a:t>
            </a:r>
            <a:r>
              <a:rPr lang="en-US" sz="2400" dirty="0" err="1"/>
              <a:t>cabang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PT.ABC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terintegrasi</a:t>
            </a:r>
            <a:r>
              <a:rPr lang="en-US" sz="240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CONTOH PENULISAN ILMIAH</a:t>
            </a:r>
            <a:br>
              <a:rPr lang="en-US" dirty="0"/>
            </a:br>
            <a:r>
              <a:rPr lang="en-US" sz="2800" dirty="0"/>
              <a:t>(</a:t>
            </a:r>
            <a:r>
              <a:rPr lang="de-DE" sz="2800" b="1" dirty="0">
                <a:latin typeface="Calibri"/>
                <a:ea typeface="Calibri"/>
                <a:cs typeface="Calibri"/>
                <a:sym typeface="Calibri"/>
              </a:rPr>
              <a:t>MEMBANGUN IT NETWORK INFRASTRUKTUR UNTUK PT. ABC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663" name="Google Shape;663;p41"/>
          <p:cNvSpPr txBox="1">
            <a:spLocks noGrp="1"/>
          </p:cNvSpPr>
          <p:nvPr>
            <p:ph type="body" idx="1"/>
          </p:nvPr>
        </p:nvSpPr>
        <p:spPr>
          <a:xfrm>
            <a:off x="581193" y="2180497"/>
            <a:ext cx="5199848" cy="1248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400" b="1" dirty="0" err="1"/>
              <a:t>Metode</a:t>
            </a:r>
            <a:r>
              <a:rPr lang="en-US" sz="2400" b="1" dirty="0"/>
              <a:t> </a:t>
            </a:r>
            <a:r>
              <a:rPr lang="en-US" sz="2400" b="1" dirty="0" err="1"/>
              <a:t>Penelitian</a:t>
            </a:r>
            <a:endParaRPr sz="2400" b="1" dirty="0"/>
          </a:p>
          <a:p>
            <a:pPr marL="0" lvl="0" indent="0" algn="just" rtl="0">
              <a:spcBef>
                <a:spcPts val="1080"/>
              </a:spcBef>
              <a:spcAft>
                <a:spcPts val="0"/>
              </a:spcAft>
              <a:buSzPts val="2208"/>
              <a:buNone/>
            </a:pP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pendekatan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SDLC (System Development Life Cycle).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036316-889A-5D60-4FB2-55D162AD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0896"/>
            <a:ext cx="5561519" cy="466893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CONTOH PENULISAN ILMIAH</a:t>
            </a:r>
            <a:br>
              <a:rPr lang="en-US" dirty="0"/>
            </a:br>
            <a:r>
              <a:rPr lang="en-US" sz="2800" dirty="0"/>
              <a:t>(</a:t>
            </a:r>
            <a:r>
              <a:rPr lang="de-DE" sz="2800" b="1" dirty="0">
                <a:latin typeface="Calibri"/>
                <a:ea typeface="Calibri"/>
                <a:cs typeface="Calibri"/>
                <a:sym typeface="Calibri"/>
              </a:rPr>
              <a:t>MEMBANGUN IT NETWORK INFRASTRUKTUR UNTUK PT. ABC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670" name="Google Shape;670;p42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421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400" b="1" dirty="0"/>
              <a:t>ANALISA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Wingdings" panose="05000000000000000000" pitchFamily="2" charset="2"/>
              <a:buChar char="v"/>
            </a:pPr>
            <a:r>
              <a:rPr lang="en-US" sz="2800" i="1" dirty="0"/>
              <a:t>Site survey assessment</a:t>
            </a:r>
            <a:r>
              <a:rPr lang="en-US" sz="2800" dirty="0"/>
              <a:t>, </a:t>
            </a:r>
            <a:r>
              <a:rPr lang="en-US" sz="2800" dirty="0" err="1"/>
              <a:t>menentukan</a:t>
            </a:r>
            <a:r>
              <a:rPr lang="en-US" sz="2800" dirty="0"/>
              <a:t> :</a:t>
            </a:r>
          </a:p>
          <a:p>
            <a:pPr marL="800100" lvl="1" indent="-342900" algn="just">
              <a:lnSpc>
                <a:spcPct val="150000"/>
              </a:lnSpc>
              <a:spcBef>
                <a:spcPts val="0"/>
              </a:spcBef>
              <a:buSzPts val="2208"/>
              <a:buFont typeface="Wingdings" panose="05000000000000000000" pitchFamily="2" charset="2"/>
              <a:buChar char="v"/>
            </a:pPr>
            <a:r>
              <a:rPr lang="en-US" sz="2600" dirty="0" err="1"/>
              <a:t>Jumlah</a:t>
            </a:r>
            <a:r>
              <a:rPr lang="en-US" sz="2600" dirty="0"/>
              <a:t> </a:t>
            </a:r>
            <a:r>
              <a:rPr lang="en-US" sz="2600" dirty="0" err="1"/>
              <a:t>Departemen</a:t>
            </a:r>
            <a:r>
              <a:rPr lang="en-US" sz="2600" dirty="0"/>
              <a:t> Unit </a:t>
            </a:r>
            <a:r>
              <a:rPr lang="en-US" sz="2600" dirty="0" err="1"/>
              <a:t>Kerja</a:t>
            </a:r>
            <a:r>
              <a:rPr lang="en-US" sz="2600" dirty="0"/>
              <a:t> &amp; </a:t>
            </a:r>
            <a:r>
              <a:rPr lang="en-US" sz="2600" dirty="0" err="1"/>
              <a:t>jumlah</a:t>
            </a:r>
            <a:r>
              <a:rPr lang="en-US" sz="2600" dirty="0"/>
              <a:t> </a:t>
            </a:r>
            <a:r>
              <a:rPr lang="en-US" sz="2600" dirty="0" err="1"/>
              <a:t>karyawan</a:t>
            </a:r>
            <a:r>
              <a:rPr lang="en-US" sz="2600" dirty="0"/>
              <a:t> </a:t>
            </a:r>
            <a:r>
              <a:rPr lang="en-US" sz="2600" dirty="0" err="1"/>
              <a:t>dimasing</a:t>
            </a:r>
            <a:r>
              <a:rPr lang="en-US" sz="2600" dirty="0"/>
              <a:t> – masing </a:t>
            </a:r>
            <a:r>
              <a:rPr lang="en-US" sz="2600" dirty="0" err="1"/>
              <a:t>kantor</a:t>
            </a:r>
            <a:r>
              <a:rPr lang="en-US" sz="2600" dirty="0"/>
              <a:t> PT.ABC.</a:t>
            </a:r>
          </a:p>
          <a:p>
            <a:pPr marL="800100" lvl="1" indent="-342900" algn="just">
              <a:lnSpc>
                <a:spcPct val="150000"/>
              </a:lnSpc>
              <a:spcBef>
                <a:spcPts val="0"/>
              </a:spcBef>
              <a:buSzPts val="2208"/>
              <a:buFont typeface="Wingdings" panose="05000000000000000000" pitchFamily="2" charset="2"/>
              <a:buChar char="v"/>
            </a:pPr>
            <a:r>
              <a:rPr lang="en-US" sz="2800" dirty="0" err="1"/>
              <a:t>Tipe</a:t>
            </a:r>
            <a:r>
              <a:rPr lang="en-US" sz="2800" dirty="0"/>
              <a:t> </a:t>
            </a:r>
            <a:r>
              <a:rPr lang="en-US" sz="2800" dirty="0" err="1"/>
              <a:t>perangkat</a:t>
            </a:r>
            <a:r>
              <a:rPr lang="en-US" sz="2800" dirty="0"/>
              <a:t> </a:t>
            </a:r>
            <a:r>
              <a:rPr lang="en-US" sz="2800" dirty="0" err="1"/>
              <a:t>keras</a:t>
            </a:r>
            <a:r>
              <a:rPr lang="en-US" sz="2800" dirty="0"/>
              <a:t> yang </a:t>
            </a:r>
            <a:r>
              <a:rPr lang="en-US" sz="2800" dirty="0" err="1"/>
              <a:t>jaringan</a:t>
            </a:r>
            <a:r>
              <a:rPr lang="en-US" sz="2800" dirty="0"/>
              <a:t> yang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jumlah</a:t>
            </a:r>
            <a:r>
              <a:rPr lang="en-US" sz="2800" dirty="0"/>
              <a:t>, </a:t>
            </a:r>
            <a:r>
              <a:rPr lang="en-US" sz="2800" dirty="0" err="1"/>
              <a:t>menentukan</a:t>
            </a:r>
            <a:r>
              <a:rPr lang="en-US" sz="2800" dirty="0"/>
              <a:t> </a:t>
            </a:r>
            <a:r>
              <a:rPr lang="en-US" sz="2800" dirty="0" err="1"/>
              <a:t>jenis</a:t>
            </a:r>
            <a:r>
              <a:rPr lang="en-US" sz="2800" dirty="0"/>
              <a:t> Rack dan </a:t>
            </a:r>
            <a:r>
              <a:rPr lang="en-US" sz="2800" dirty="0" err="1"/>
              <a:t>menentukan</a:t>
            </a:r>
            <a:endParaRPr lang="en-US" sz="2800" dirty="0"/>
          </a:p>
          <a:p>
            <a:pPr marL="800100" lvl="1" indent="-342900" algn="just">
              <a:lnSpc>
                <a:spcPct val="150000"/>
              </a:lnSpc>
              <a:spcBef>
                <a:spcPts val="0"/>
              </a:spcBef>
              <a:buSzPts val="2208"/>
              <a:buFont typeface="Wingdings" panose="05000000000000000000" pitchFamily="2" charset="2"/>
              <a:buChar char="v"/>
            </a:pPr>
            <a:r>
              <a:rPr lang="en-US" sz="2800" dirty="0" err="1"/>
              <a:t>Penempatan</a:t>
            </a:r>
            <a:r>
              <a:rPr lang="en-US" sz="2800" dirty="0"/>
              <a:t> </a:t>
            </a:r>
            <a:r>
              <a:rPr lang="en-US" sz="2800" dirty="0" err="1"/>
              <a:t>perangkat</a:t>
            </a:r>
            <a:r>
              <a:rPr lang="en-US" sz="2800" dirty="0"/>
              <a:t> </a:t>
            </a:r>
            <a:r>
              <a:rPr lang="en-US" sz="2800" dirty="0" err="1"/>
              <a:t>keras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</a:t>
            </a:r>
            <a:r>
              <a:rPr lang="en-US" sz="2800" dirty="0" err="1"/>
              <a:t>sendiri</a:t>
            </a:r>
            <a:r>
              <a:rPr lang="en-US" sz="2800" dirty="0"/>
              <a:t> di </a:t>
            </a:r>
            <a:r>
              <a:rPr lang="en-US" sz="2800" dirty="0" err="1"/>
              <a:t>dalam</a:t>
            </a:r>
            <a:r>
              <a:rPr lang="en-US" sz="2800" dirty="0"/>
              <a:t> rack, </a:t>
            </a:r>
          </a:p>
          <a:p>
            <a:pPr marL="800100" lvl="1" indent="-342900" algn="just">
              <a:lnSpc>
                <a:spcPct val="150000"/>
              </a:lnSpc>
              <a:spcBef>
                <a:spcPts val="0"/>
              </a:spcBef>
              <a:buSzPts val="2208"/>
              <a:buFont typeface="Wingdings" panose="05000000000000000000" pitchFamily="2" charset="2"/>
              <a:buChar char="v"/>
            </a:pPr>
            <a:r>
              <a:rPr lang="en-US" sz="2800" dirty="0" err="1"/>
              <a:t>Menggambar</a:t>
            </a:r>
            <a:r>
              <a:rPr lang="en-US" sz="2800" dirty="0"/>
              <a:t> </a:t>
            </a:r>
            <a:r>
              <a:rPr lang="en-US" sz="2800" dirty="0" err="1"/>
              <a:t>arsitektur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garis </a:t>
            </a:r>
            <a:r>
              <a:rPr lang="en-US" sz="2800" dirty="0" err="1"/>
              <a:t>besar</a:t>
            </a:r>
            <a:r>
              <a:rPr lang="en-US" sz="2800" dirty="0"/>
              <a:t>, </a:t>
            </a:r>
            <a:r>
              <a:rPr lang="en-US" sz="2800" dirty="0" err="1"/>
              <a:t>menggambar</a:t>
            </a:r>
            <a:r>
              <a:rPr lang="en-US" sz="2800" dirty="0"/>
              <a:t> </a:t>
            </a:r>
            <a:r>
              <a:rPr lang="en-US" sz="2800" dirty="0" err="1"/>
              <a:t>topologi</a:t>
            </a:r>
            <a:r>
              <a:rPr lang="en-US" sz="2800" dirty="0"/>
              <a:t> </a:t>
            </a:r>
            <a:r>
              <a:rPr lang="en-US" sz="2800" dirty="0" err="1"/>
              <a:t>jaringan</a:t>
            </a:r>
            <a:r>
              <a:rPr lang="en-US" sz="2800" dirty="0"/>
              <a:t> </a:t>
            </a:r>
            <a:r>
              <a:rPr lang="en-US" sz="2800" dirty="0" err="1"/>
              <a:t>fisik</a:t>
            </a:r>
            <a:r>
              <a:rPr lang="en-US" sz="2800" dirty="0"/>
              <a:t> dan </a:t>
            </a:r>
            <a:r>
              <a:rPr lang="en-US" sz="2800" dirty="0" err="1"/>
              <a:t>topologi</a:t>
            </a:r>
            <a:r>
              <a:rPr lang="en-US" sz="2800" dirty="0"/>
              <a:t> logical.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CONTOH PENULISAN ILMIAH</a:t>
            </a:r>
            <a:br>
              <a:rPr lang="en-US" dirty="0"/>
            </a:br>
            <a:r>
              <a:rPr lang="en-US" sz="2800" dirty="0"/>
              <a:t>(</a:t>
            </a:r>
            <a:r>
              <a:rPr lang="de-DE" sz="2800" b="1" dirty="0">
                <a:latin typeface="Calibri"/>
                <a:ea typeface="Calibri"/>
                <a:cs typeface="Calibri"/>
                <a:sym typeface="Calibri"/>
              </a:rPr>
              <a:t>MEMBANGUN IT NETWORK INFRASTRUKTUR UNTUK PT. ABC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670" name="Google Shape;670;p42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114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400" b="1" dirty="0"/>
              <a:t>HASIL ANALISA</a:t>
            </a:r>
          </a:p>
          <a:p>
            <a:pPr marL="285750" indent="-285750" algn="just">
              <a:spcBef>
                <a:spcPts val="0"/>
              </a:spcBef>
              <a:buSzPts val="2208"/>
            </a:pPr>
            <a:r>
              <a:rPr lang="en-US" b="1" dirty="0"/>
              <a:t>Data Center Utama (DC)</a:t>
            </a:r>
          </a:p>
          <a:p>
            <a:pPr marL="285750" indent="-285750" algn="just">
              <a:spcBef>
                <a:spcPts val="0"/>
              </a:spcBef>
              <a:buSzPts val="2208"/>
            </a:pPr>
            <a:r>
              <a:rPr lang="en-US" b="1" dirty="0"/>
              <a:t>Data Center Backup (DRC)</a:t>
            </a:r>
          </a:p>
          <a:p>
            <a:pPr marL="285750" indent="-285750" algn="just">
              <a:spcBef>
                <a:spcPts val="0"/>
              </a:spcBef>
              <a:buSzPts val="2208"/>
            </a:pPr>
            <a:r>
              <a:rPr lang="en-US" b="1" dirty="0" err="1"/>
              <a:t>Jumlah</a:t>
            </a:r>
            <a:r>
              <a:rPr lang="en-US" b="1" dirty="0"/>
              <a:t> </a:t>
            </a:r>
            <a:r>
              <a:rPr lang="en-US" b="1" dirty="0" err="1"/>
              <a:t>Pengguna</a:t>
            </a:r>
            <a:r>
              <a:rPr lang="en-US" b="1" dirty="0"/>
              <a:t> Pusat dan Cabang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D155F-55CC-A70D-1B01-3A42629D0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16" y="4046050"/>
            <a:ext cx="2822033" cy="210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29764-FD3D-C9F8-56BB-E22579D83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444" y="1838118"/>
            <a:ext cx="3106376" cy="2146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800CC4-D4B4-FB67-73CA-78CB9C9EB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051" y="1800428"/>
            <a:ext cx="3058325" cy="2245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FDB05-5C8F-DC82-8100-EC8109BF34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549" y="4107131"/>
            <a:ext cx="3013452" cy="1984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6A0D7-5A96-87E7-1BBE-A4B24B536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615" y="4107131"/>
            <a:ext cx="2828791" cy="1993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4C5F6E-3922-0746-767F-A830EEECA8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6637" y="4083740"/>
            <a:ext cx="2828791" cy="200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56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3"/>
          <p:cNvSpPr txBox="1">
            <a:spLocks noGrp="1"/>
          </p:cNvSpPr>
          <p:nvPr>
            <p:ph type="title"/>
          </p:nvPr>
        </p:nvSpPr>
        <p:spPr>
          <a:xfrm>
            <a:off x="581192" y="761791"/>
            <a:ext cx="6237051" cy="105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CONTOH PENULISAN ILMIAH</a:t>
            </a:r>
            <a:br>
              <a:rPr lang="en-US" dirty="0"/>
            </a:br>
            <a:r>
              <a:rPr lang="en-US" sz="2800" dirty="0"/>
              <a:t>(</a:t>
            </a:r>
            <a:r>
              <a:rPr lang="de-DE" sz="2800" b="1" dirty="0">
                <a:latin typeface="Calibri"/>
                <a:ea typeface="Calibri"/>
                <a:cs typeface="Calibri"/>
                <a:sym typeface="Calibri"/>
              </a:rPr>
              <a:t>MEMBANGUN IT NETWORK INFRASTRUKTUR UNTUK PT. ABC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678" name="Google Shape;678;p43"/>
          <p:cNvSpPr txBox="1">
            <a:spLocks noGrp="1"/>
          </p:cNvSpPr>
          <p:nvPr>
            <p:ph type="body" idx="1"/>
          </p:nvPr>
        </p:nvSpPr>
        <p:spPr>
          <a:xfrm>
            <a:off x="476210" y="1818861"/>
            <a:ext cx="5199848" cy="49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400" b="1" dirty="0"/>
              <a:t>PERANCANGAN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0FF12-4058-2354-C37C-21839C31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225" y="534368"/>
            <a:ext cx="4905375" cy="615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70FB3-088F-671D-ED8E-ACC56DF7F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97" y="2183331"/>
            <a:ext cx="5632308" cy="450418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958F1A-D3B9-ADBC-3354-4EFCF0BF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909" y="1627931"/>
            <a:ext cx="6992221" cy="5230069"/>
          </a:xfrm>
          <a:prstGeom prst="rect">
            <a:avLst/>
          </a:prstGeom>
        </p:spPr>
      </p:pic>
      <p:sp>
        <p:nvSpPr>
          <p:cNvPr id="678" name="Google Shape;678;p43"/>
          <p:cNvSpPr txBox="1">
            <a:spLocks noGrp="1"/>
          </p:cNvSpPr>
          <p:nvPr>
            <p:ph type="body" idx="1"/>
          </p:nvPr>
        </p:nvSpPr>
        <p:spPr>
          <a:xfrm>
            <a:off x="476210" y="1818861"/>
            <a:ext cx="5199848" cy="49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400" b="1" dirty="0"/>
              <a:t>PERANCANGAN</a:t>
            </a:r>
            <a:endParaRPr dirty="0"/>
          </a:p>
        </p:txBody>
      </p:sp>
      <p:sp>
        <p:nvSpPr>
          <p:cNvPr id="677" name="Google Shape;677;p43"/>
          <p:cNvSpPr txBox="1">
            <a:spLocks noGrp="1"/>
          </p:cNvSpPr>
          <p:nvPr>
            <p:ph type="title"/>
          </p:nvPr>
        </p:nvSpPr>
        <p:spPr>
          <a:xfrm>
            <a:off x="581192" y="553069"/>
            <a:ext cx="10500938" cy="105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CONTOH PENULISAN ILMIAH</a:t>
            </a:r>
            <a:br>
              <a:rPr lang="en-US" dirty="0"/>
            </a:br>
            <a:r>
              <a:rPr lang="en-US" sz="2800" dirty="0"/>
              <a:t>(</a:t>
            </a:r>
            <a:r>
              <a:rPr lang="de-DE" sz="2800" b="1" dirty="0">
                <a:latin typeface="Calibri"/>
                <a:ea typeface="Calibri"/>
                <a:cs typeface="Calibri"/>
                <a:sym typeface="Calibri"/>
              </a:rPr>
              <a:t>MEMBANGUN IT NETWORK INFRASTRUKTUR UNTUK PT. ABC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7692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CONTOH PENULISAN ILMIAH</a:t>
            </a:r>
            <a:br>
              <a:rPr lang="en-US" dirty="0"/>
            </a:br>
            <a:r>
              <a:rPr lang="en-US" sz="2800" dirty="0"/>
              <a:t>(</a:t>
            </a:r>
            <a:r>
              <a:rPr lang="de-DE" sz="2800" b="1" dirty="0">
                <a:latin typeface="Calibri"/>
                <a:ea typeface="Calibri"/>
                <a:cs typeface="Calibri"/>
                <a:sym typeface="Calibri"/>
              </a:rPr>
              <a:t>MEMBANGUN IT NETWORK INFRASTRUKTUR UNTUK PT. ABC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707" name="Google Shape;707;p46"/>
          <p:cNvSpPr txBox="1">
            <a:spLocks noGrp="1"/>
          </p:cNvSpPr>
          <p:nvPr>
            <p:ph type="body" idx="1"/>
          </p:nvPr>
        </p:nvSpPr>
        <p:spPr>
          <a:xfrm>
            <a:off x="489753" y="1977297"/>
            <a:ext cx="5199848" cy="49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400" b="1"/>
              <a:t>IMPLEMENTASI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9EE40-DE03-027E-3F53-CEE20769E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54" y="2528515"/>
            <a:ext cx="5299078" cy="1467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0E735-CD0F-CDFD-1B94-BE4E9BA84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4348013"/>
            <a:ext cx="5505964" cy="1214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35E8C-9DB7-1CCB-56DA-58D38C0D9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775" y="1977297"/>
            <a:ext cx="4773602" cy="1818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A91DD-999E-A97A-3C3B-1ABC76B72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171" y="4319722"/>
            <a:ext cx="4415873" cy="117277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CONTOH PENULISAN ILMIAH</a:t>
            </a:r>
            <a:br>
              <a:rPr lang="en-US" dirty="0"/>
            </a:br>
            <a:r>
              <a:rPr lang="en-US" sz="2800" dirty="0"/>
              <a:t>(</a:t>
            </a:r>
            <a:r>
              <a:rPr lang="de-DE" sz="2800" b="1" dirty="0">
                <a:latin typeface="Calibri"/>
                <a:ea typeface="Calibri"/>
                <a:cs typeface="Calibri"/>
                <a:sym typeface="Calibri"/>
              </a:rPr>
              <a:t>MEMBANGUN IT NETWORK INFRASTRUKTUR UNTUK PT. ABC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735" name="Google Shape;735;p49"/>
          <p:cNvSpPr txBox="1">
            <a:spLocks noGrp="1"/>
          </p:cNvSpPr>
          <p:nvPr>
            <p:ph type="body" idx="1"/>
          </p:nvPr>
        </p:nvSpPr>
        <p:spPr>
          <a:xfrm>
            <a:off x="489753" y="1977297"/>
            <a:ext cx="5199848" cy="49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2208"/>
              <a:buNone/>
            </a:pPr>
            <a:r>
              <a:rPr lang="en-US" sz="2400" b="1" dirty="0"/>
              <a:t>UJI COBA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E557E-D684-5E9B-BDE8-EC403E49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80" y="2468880"/>
            <a:ext cx="7655242" cy="1912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FC9D32-48B7-94B5-7DD2-2435211EB7FB}"/>
              </a:ext>
            </a:extLst>
          </p:cNvPr>
          <p:cNvSpPr txBox="1"/>
          <p:nvPr/>
        </p:nvSpPr>
        <p:spPr>
          <a:xfrm>
            <a:off x="489753" y="4504662"/>
            <a:ext cx="107514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Gill Sans" panose="020B0604020202020204" charset="0"/>
              </a:rPr>
              <a:t>Pada </a:t>
            </a:r>
            <a:r>
              <a:rPr lang="en-US" sz="1800" dirty="0" err="1">
                <a:latin typeface="Gill Sans" panose="020B0604020202020204" charset="0"/>
              </a:rPr>
              <a:t>tahap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pengujian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ini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hasil</a:t>
            </a:r>
            <a:r>
              <a:rPr lang="en-US" sz="1800" dirty="0">
                <a:latin typeface="Gill Sans" panose="020B0604020202020204" charset="0"/>
              </a:rPr>
              <a:t> yang </a:t>
            </a:r>
            <a:r>
              <a:rPr lang="en-US" sz="1800" dirty="0" err="1">
                <a:latin typeface="Gill Sans" panose="020B0604020202020204" charset="0"/>
              </a:rPr>
              <a:t>diharapkan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adalah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koneksi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dari</a:t>
            </a:r>
            <a:r>
              <a:rPr lang="en-US" sz="1800" dirty="0">
                <a:latin typeface="Gill Sans" panose="020B0604020202020204" charset="0"/>
              </a:rPr>
              <a:t> File Server di Data Center Utama dan Data Center Backup </a:t>
            </a:r>
            <a:r>
              <a:rPr lang="en-US" sz="1800" dirty="0" err="1">
                <a:latin typeface="Gill Sans" panose="020B0604020202020204" charset="0"/>
              </a:rPr>
              <a:t>menuju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kantor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cabang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dapat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terjalin</a:t>
            </a:r>
            <a:r>
              <a:rPr lang="en-US" sz="1800" dirty="0">
                <a:latin typeface="Gill Sans" panose="020B0604020202020204" charset="0"/>
              </a:rPr>
              <a:t>. </a:t>
            </a:r>
          </a:p>
          <a:p>
            <a:endParaRPr lang="en-US" sz="1800" dirty="0">
              <a:latin typeface="Gill Sans" panose="020B0604020202020204" charset="0"/>
            </a:endParaRPr>
          </a:p>
          <a:p>
            <a:r>
              <a:rPr lang="en-US" sz="1800" dirty="0">
                <a:latin typeface="Gill Sans" panose="020B0604020202020204" charset="0"/>
              </a:rPr>
              <a:t>Hasil </a:t>
            </a:r>
            <a:r>
              <a:rPr lang="en-US" sz="1800" dirty="0" err="1">
                <a:latin typeface="Gill Sans" panose="020B0604020202020204" charset="0"/>
              </a:rPr>
              <a:t>sukses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tersebut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dapat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ditandai</a:t>
            </a:r>
            <a:r>
              <a:rPr lang="en-US" sz="1800" dirty="0">
                <a:latin typeface="Gill Sans" panose="020B0604020202020204" charset="0"/>
              </a:rPr>
              <a:t> </a:t>
            </a:r>
            <a:r>
              <a:rPr lang="en-US" sz="1800" dirty="0" err="1">
                <a:latin typeface="Gill Sans" panose="020B0604020202020204" charset="0"/>
              </a:rPr>
              <a:t>dengan</a:t>
            </a:r>
            <a:r>
              <a:rPr lang="en-US" sz="1800" dirty="0">
                <a:latin typeface="Gill Sans" panose="020B0604020202020204" charset="0"/>
              </a:rPr>
              <a:t> ping yang reply.</a:t>
            </a:r>
          </a:p>
          <a:p>
            <a:endParaRPr lang="en-US" sz="1800" dirty="0">
              <a:latin typeface="Gill Sans" panose="020B0604020202020204" charset="0"/>
            </a:endParaRPr>
          </a:p>
          <a:p>
            <a:r>
              <a:rPr lang="en-US" sz="1800" dirty="0">
                <a:latin typeface="Gill Sans" panose="020B0604020202020204" charset="0"/>
              </a:rPr>
              <a:t>IP File Server Data Center Utama: 10.103.200.100</a:t>
            </a:r>
          </a:p>
          <a:p>
            <a:r>
              <a:rPr lang="en-US" sz="1800" dirty="0">
                <a:latin typeface="Gill Sans" panose="020B0604020202020204" charset="0"/>
              </a:rPr>
              <a:t>IP File Server Data Center Backup: 10.104.200.100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CONTOH PENULISAN ILMIAH</a:t>
            </a:r>
            <a:br>
              <a:rPr lang="en-US" dirty="0"/>
            </a:br>
            <a:r>
              <a:rPr lang="en-US" sz="2800" dirty="0"/>
              <a:t>(</a:t>
            </a:r>
            <a:r>
              <a:rPr lang="de-DE" sz="2800" b="1" dirty="0">
                <a:latin typeface="Calibri"/>
                <a:ea typeface="Calibri"/>
                <a:cs typeface="Calibri"/>
                <a:sym typeface="Calibri"/>
              </a:rPr>
              <a:t>MEMBANGUN IT NETWORK INFRASTRUKTUR UNTUK PT. ABC</a:t>
            </a: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752" name="Google Shape;752;p51"/>
          <p:cNvSpPr txBox="1">
            <a:spLocks noGrp="1"/>
          </p:cNvSpPr>
          <p:nvPr>
            <p:ph type="body" idx="1"/>
          </p:nvPr>
        </p:nvSpPr>
        <p:spPr>
          <a:xfrm>
            <a:off x="489752" y="1977297"/>
            <a:ext cx="11029615" cy="449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ct val="92000"/>
              <a:buNone/>
            </a:pPr>
            <a:r>
              <a:rPr lang="en-US" sz="2400" b="1" dirty="0"/>
              <a:t>KESIMPULAN</a:t>
            </a:r>
          </a:p>
          <a:p>
            <a:pPr marL="306000" lvl="0" indent="-305999" algn="just" rtl="0">
              <a:spcBef>
                <a:spcPts val="1044"/>
              </a:spcBef>
              <a:spcAft>
                <a:spcPts val="0"/>
              </a:spcAft>
              <a:buSzPct val="92000"/>
              <a:buFont typeface="Noto Sans Symbols"/>
              <a:buChar char="❖"/>
            </a:pPr>
            <a:r>
              <a:rPr lang="en-US" sz="2000" dirty="0"/>
              <a:t>Hasil uji </a:t>
            </a:r>
            <a:r>
              <a:rPr lang="en-US" sz="2000" dirty="0" err="1"/>
              <a:t>coba</a:t>
            </a:r>
            <a:r>
              <a:rPr lang="en-US" sz="2000" dirty="0"/>
              <a:t> </a:t>
            </a:r>
            <a:r>
              <a:rPr lang="en-US" sz="2000" dirty="0" err="1"/>
              <a:t>koneksi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Kantor </a:t>
            </a:r>
            <a:r>
              <a:rPr lang="en-US" sz="2000" dirty="0" err="1"/>
              <a:t>cabang</a:t>
            </a:r>
            <a:r>
              <a:rPr lang="en-US" sz="2000" dirty="0"/>
              <a:t> </a:t>
            </a:r>
            <a:r>
              <a:rPr lang="en-US" sz="2000" dirty="0" err="1"/>
              <a:t>menuju</a:t>
            </a:r>
            <a:r>
              <a:rPr lang="en-US" sz="2000" dirty="0"/>
              <a:t> File Server di Data Center Utama dan Data Center Backup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terjalin</a:t>
            </a:r>
            <a:r>
              <a:rPr lang="en-US" sz="2000" dirty="0"/>
              <a:t>. </a:t>
            </a:r>
          </a:p>
          <a:p>
            <a:pPr marL="306000" lvl="0" indent="-305999" algn="just" rtl="0">
              <a:spcBef>
                <a:spcPts val="1044"/>
              </a:spcBef>
              <a:spcAft>
                <a:spcPts val="0"/>
              </a:spcAft>
              <a:buSzPct val="92000"/>
              <a:buFont typeface="Noto Sans Symbols"/>
              <a:buChar char="❖"/>
            </a:pPr>
            <a:r>
              <a:rPr lang="en-US" sz="2000" dirty="0" err="1"/>
              <a:t>Sehingga</a:t>
            </a:r>
            <a:r>
              <a:rPr lang="en-US" sz="2000" dirty="0"/>
              <a:t>, </a:t>
            </a:r>
            <a:r>
              <a:rPr lang="en-US" sz="2000" dirty="0" err="1"/>
              <a:t>tujuan</a:t>
            </a:r>
            <a:r>
              <a:rPr lang="en-US" sz="2000" dirty="0"/>
              <a:t>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manfaat</a:t>
            </a:r>
            <a:r>
              <a:rPr lang="en-US" sz="2000" dirty="0"/>
              <a:t> network yang </a:t>
            </a:r>
            <a:r>
              <a:rPr lang="en-US" sz="2000" dirty="0" err="1"/>
              <a:t>baru</a:t>
            </a:r>
            <a:r>
              <a:rPr lang="en-US" sz="2000" dirty="0"/>
              <a:t> </a:t>
            </a:r>
            <a:r>
              <a:rPr lang="en-US" sz="2000" dirty="0" err="1"/>
              <a:t>dibangun</a:t>
            </a:r>
            <a:r>
              <a:rPr lang="en-US" sz="2000" dirty="0"/>
              <a:t> di PT.ABC </a:t>
            </a:r>
            <a:r>
              <a:rPr lang="en-US" sz="2000" dirty="0" err="1"/>
              <a:t>berjalan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Data Center</a:t>
            </a:r>
          </a:p>
          <a:p>
            <a:pPr marL="306000" lvl="0" indent="-305999" algn="just" rtl="0">
              <a:spcBef>
                <a:spcPts val="1044"/>
              </a:spcBef>
              <a:spcAft>
                <a:spcPts val="0"/>
              </a:spcAft>
              <a:buSzPct val="92000"/>
              <a:buFont typeface="Noto Sans Symbols"/>
              <a:buChar char="❖"/>
            </a:pPr>
            <a:r>
              <a:rPr lang="en-US" sz="2000" dirty="0"/>
              <a:t>Utama dan Data Center Backup pada PT.ABC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/>
              <a:t>integrasi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. </a:t>
            </a:r>
          </a:p>
          <a:p>
            <a:pPr marL="306000" lvl="0" indent="-305999" algn="just" rtl="0">
              <a:spcBef>
                <a:spcPts val="1044"/>
              </a:spcBef>
              <a:spcAft>
                <a:spcPts val="0"/>
              </a:spcAft>
              <a:buSzPct val="92000"/>
              <a:buFont typeface="Noto Sans Symbols"/>
              <a:buChar char="❖"/>
            </a:pPr>
            <a:r>
              <a:rPr lang="en-US" sz="2000" dirty="0"/>
              <a:t>Hal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dicapai</a:t>
            </a:r>
            <a:r>
              <a:rPr lang="en-US" sz="2000" dirty="0"/>
              <a:t> pada </a:t>
            </a:r>
            <a:r>
              <a:rPr lang="en-US" sz="2000" dirty="0" err="1"/>
              <a:t>penulisan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mengintegrasikan</a:t>
            </a:r>
            <a:r>
              <a:rPr lang="en-US" sz="2000" dirty="0"/>
              <a:t> file server yang </a:t>
            </a:r>
            <a:r>
              <a:rPr lang="en-US" sz="2000" dirty="0" err="1"/>
              <a:t>diakses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kantor</a:t>
            </a:r>
            <a:r>
              <a:rPr lang="en-US" sz="2000" dirty="0"/>
              <a:t> wilayah PT. ABC. </a:t>
            </a:r>
          </a:p>
          <a:p>
            <a:pPr marL="306000" lvl="0" indent="-305999" algn="just" rtl="0">
              <a:spcBef>
                <a:spcPts val="1044"/>
              </a:spcBef>
              <a:spcAft>
                <a:spcPts val="0"/>
              </a:spcAft>
              <a:buSzPct val="92000"/>
              <a:buFont typeface="Noto Sans Symbols"/>
              <a:buChar char="❖"/>
            </a:pPr>
            <a:r>
              <a:rPr lang="en-US" sz="2000" dirty="0" err="1"/>
              <a:t>Selain</a:t>
            </a:r>
            <a:r>
              <a:rPr lang="en-US" sz="2000" dirty="0"/>
              <a:t> </a:t>
            </a:r>
            <a:r>
              <a:rPr lang="en-US" sz="2000" dirty="0" err="1"/>
              <a:t>itu</a:t>
            </a:r>
            <a:r>
              <a:rPr lang="en-US" sz="2000" dirty="0"/>
              <a:t> file server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memilki</a:t>
            </a:r>
            <a:r>
              <a:rPr lang="en-US" sz="2000" dirty="0"/>
              <a:t> </a:t>
            </a:r>
            <a:r>
              <a:rPr lang="en-US" sz="2000" dirty="0" err="1"/>
              <a:t>redundansi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file server yang </a:t>
            </a:r>
            <a:r>
              <a:rPr lang="en-US" sz="2000" dirty="0" err="1"/>
              <a:t>berada</a:t>
            </a:r>
            <a:r>
              <a:rPr lang="en-US" sz="2000" dirty="0"/>
              <a:t> di Data Center Backup. </a:t>
            </a:r>
          </a:p>
          <a:p>
            <a:pPr marL="306000" lvl="0" indent="-305999" algn="just" rtl="0">
              <a:spcBef>
                <a:spcPts val="1044"/>
              </a:spcBef>
              <a:spcAft>
                <a:spcPts val="0"/>
              </a:spcAft>
              <a:buSzPct val="92000"/>
              <a:buFont typeface="Noto Sans Symbols"/>
              <a:buChar char="❖"/>
            </a:pPr>
            <a:r>
              <a:rPr lang="en-US" sz="2000" dirty="0"/>
              <a:t>Hal </a:t>
            </a:r>
            <a:r>
              <a:rPr lang="en-US" sz="2000" dirty="0" err="1"/>
              <a:t>ini</a:t>
            </a:r>
            <a:r>
              <a:rPr lang="en-US" sz="2000" dirty="0"/>
              <a:t> sangat </a:t>
            </a:r>
            <a:r>
              <a:rPr lang="en-US" sz="2000" dirty="0" err="1"/>
              <a:t>bertujuan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menjaga</a:t>
            </a:r>
            <a:r>
              <a:rPr lang="en-US" sz="2000" dirty="0"/>
              <a:t> </a:t>
            </a:r>
            <a:r>
              <a:rPr lang="en-US" sz="2000" dirty="0" err="1"/>
              <a:t>ketersediaan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pada Data Center Utama.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2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lang="en-US" dirty="0"/>
              <a:t>CONTOH TEMA DAN JUDUL PENULISAN ILMIAH</a:t>
            </a:r>
            <a:endParaRPr dirty="0"/>
          </a:p>
        </p:txBody>
      </p:sp>
      <p:sp>
        <p:nvSpPr>
          <p:cNvPr id="758" name="Google Shape;758;p52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, </a:t>
            </a:r>
            <a:r>
              <a:rPr lang="en-US" dirty="0" err="1"/>
              <a:t>Jaringan</a:t>
            </a:r>
            <a:r>
              <a:rPr lang="en-US" dirty="0"/>
              <a:t> dan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pic>
        <p:nvPicPr>
          <p:cNvPr id="759" name="Google Shape;75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1756" y="5420496"/>
            <a:ext cx="936286" cy="83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925" y="2988360"/>
            <a:ext cx="1061469" cy="229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6387" y="2928472"/>
            <a:ext cx="2529221" cy="3451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52"/>
          <p:cNvGrpSpPr/>
          <p:nvPr/>
        </p:nvGrpSpPr>
        <p:grpSpPr>
          <a:xfrm>
            <a:off x="4331252" y="4297679"/>
            <a:ext cx="1927308" cy="1711707"/>
            <a:chOff x="0" y="0"/>
            <a:chExt cx="8080691" cy="8870065"/>
          </a:xfrm>
        </p:grpSpPr>
        <p:pic>
          <p:nvPicPr>
            <p:cNvPr id="763" name="Google Shape;763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5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MENENTUKAN TEMA PENELITIAN</a:t>
            </a:r>
            <a:endParaRPr/>
          </a:p>
        </p:txBody>
      </p:sp>
      <p:grpSp>
        <p:nvGrpSpPr>
          <p:cNvPr id="164" name="Google Shape;164;p6"/>
          <p:cNvGrpSpPr/>
          <p:nvPr/>
        </p:nvGrpSpPr>
        <p:grpSpPr>
          <a:xfrm>
            <a:off x="-1198329" y="1453459"/>
            <a:ext cx="12794227" cy="5543593"/>
            <a:chOff x="-4653916" y="-713465"/>
            <a:chExt cx="12794227" cy="5543593"/>
          </a:xfrm>
        </p:grpSpPr>
        <p:sp>
          <p:nvSpPr>
            <p:cNvPr id="165" name="Google Shape;165;p6"/>
            <p:cNvSpPr/>
            <p:nvPr/>
          </p:nvSpPr>
          <p:spPr>
            <a:xfrm>
              <a:off x="-4653916" y="-713465"/>
              <a:ext cx="5543593" cy="5543593"/>
            </a:xfrm>
            <a:prstGeom prst="blockArc">
              <a:avLst>
                <a:gd name="adj1" fmla="val 18900000"/>
                <a:gd name="adj2" fmla="val 2700000"/>
                <a:gd name="adj3" fmla="val 390"/>
              </a:avLst>
            </a:prstGeom>
            <a:noFill/>
            <a:ln w="22225" cap="rnd" cmpd="sng">
              <a:solidFill>
                <a:srgbClr val="E4C3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572184" y="411666"/>
              <a:ext cx="7568127" cy="823332"/>
            </a:xfrm>
            <a:prstGeom prst="rect">
              <a:avLst/>
            </a:prstGeom>
            <a:solidFill>
              <a:srgbClr val="EB8327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6"/>
            <p:cNvSpPr txBox="1"/>
            <p:nvPr/>
          </p:nvSpPr>
          <p:spPr>
            <a:xfrm>
              <a:off x="572184" y="411666"/>
              <a:ext cx="7568127" cy="823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35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Membaca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referensi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penulisan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/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Tugas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akhir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orang lain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(PI 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atau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Skripsi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20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57601" y="308749"/>
              <a:ext cx="1029165" cy="1029165"/>
            </a:xfrm>
            <a:prstGeom prst="ellipse">
              <a:avLst/>
            </a:prstGeom>
            <a:solidFill>
              <a:schemeClr val="lt1"/>
            </a:solidFill>
            <a:ln w="22225" cap="rnd" cmpd="sng">
              <a:solidFill>
                <a:srgbClr val="EB8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871465" y="1646664"/>
              <a:ext cx="7268846" cy="823332"/>
            </a:xfrm>
            <a:prstGeom prst="rect">
              <a:avLst/>
            </a:prstGeom>
            <a:solidFill>
              <a:srgbClr val="E7A74A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 txBox="1"/>
            <p:nvPr/>
          </p:nvSpPr>
          <p:spPr>
            <a:xfrm>
              <a:off x="871465" y="1646664"/>
              <a:ext cx="7268846" cy="823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35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Membaca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artikel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hasil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penelitian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orang lain</a:t>
              </a:r>
              <a:endParaRPr sz="20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356882" y="1543748"/>
              <a:ext cx="1029165" cy="1029165"/>
            </a:xfrm>
            <a:prstGeom prst="ellipse">
              <a:avLst/>
            </a:prstGeom>
            <a:solidFill>
              <a:schemeClr val="lt1"/>
            </a:solidFill>
            <a:ln w="22225" cap="rnd" cmpd="sng">
              <a:solidFill>
                <a:srgbClr val="E7A7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72184" y="2881663"/>
              <a:ext cx="7568127" cy="823332"/>
            </a:xfrm>
            <a:prstGeom prst="rect">
              <a:avLst/>
            </a:prstGeom>
            <a:solidFill>
              <a:srgbClr val="E5C26B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 txBox="1"/>
            <p:nvPr/>
          </p:nvSpPr>
          <p:spPr>
            <a:xfrm>
              <a:off x="572184" y="2881663"/>
              <a:ext cx="7568127" cy="823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535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Memperhatikan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keadaan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sekitar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baik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dalam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ruang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lingkup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kecil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maupun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ruang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lingkup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lebih</a:t>
              </a:r>
              <a:r>
                <a:rPr lang="en-US" sz="20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1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luas</a:t>
              </a:r>
              <a:endParaRPr sz="20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57601" y="2778746"/>
              <a:ext cx="1029165" cy="1029165"/>
            </a:xfrm>
            <a:prstGeom prst="ellipse">
              <a:avLst/>
            </a:prstGeom>
            <a:solidFill>
              <a:schemeClr val="lt1"/>
            </a:solidFill>
            <a:ln w="22225" cap="rnd" cmpd="sng">
              <a:solidFill>
                <a:srgbClr val="E5C2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" name="Google Shape;17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894" y="3146351"/>
            <a:ext cx="2771914" cy="1553630"/>
          </a:xfrm>
          <a:prstGeom prst="round2DiagRect">
            <a:avLst>
              <a:gd name="adj1" fmla="val 16667"/>
              <a:gd name="adj2" fmla="val 0"/>
            </a:avLst>
          </a:prstGeom>
          <a:noFill/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76" name="Google Shape;17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9493" y="6128342"/>
            <a:ext cx="791654" cy="70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8883" y="5017856"/>
            <a:ext cx="512842" cy="111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439" y="5017856"/>
            <a:ext cx="1184004" cy="161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CONTOH TEMA DAN JUDUL PENULISAN ILMIAH</a:t>
            </a:r>
            <a:endParaRPr dirty="0"/>
          </a:p>
        </p:txBody>
      </p:sp>
      <p:sp>
        <p:nvSpPr>
          <p:cNvPr id="771" name="Google Shape;771;p53"/>
          <p:cNvSpPr txBox="1">
            <a:spLocks noGrp="1"/>
          </p:cNvSpPr>
          <p:nvPr>
            <p:ph type="body" idx="1"/>
          </p:nvPr>
        </p:nvSpPr>
        <p:spPr>
          <a:xfrm>
            <a:off x="581193" y="1818861"/>
            <a:ext cx="11226494" cy="503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1" lvl="0" indent="0" algn="just" rtl="0">
              <a:spcBef>
                <a:spcPts val="0"/>
              </a:spcBef>
              <a:spcAft>
                <a:spcPts val="0"/>
              </a:spcAft>
              <a:buSzPct val="92000"/>
              <a:buNone/>
            </a:pPr>
            <a:r>
              <a:rPr lang="de-DE" b="1" dirty="0"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 :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Disain dan Implementasi Jaringan Nirkabel dengan Menggunakan peralatan jaringan seperti Router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Pembuatan Pemantauan Server (contoh dengan Menggunakan MRTG) dengan virtualisasi atau peer-to-peer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infrastruktur TI dan jaringan serta pada perlindungan data dan mitigasi risiko (Security)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Dll</a:t>
            </a:r>
          </a:p>
          <a:p>
            <a:pPr marL="1" lvl="0" indent="0" algn="just" rtl="0">
              <a:spcBef>
                <a:spcPts val="0"/>
              </a:spcBef>
              <a:spcAft>
                <a:spcPts val="0"/>
              </a:spcAft>
              <a:buSzPct val="92000"/>
              <a:buNone/>
            </a:pPr>
            <a:endParaRPr lang="de-DE" dirty="0">
              <a:latin typeface="Calibri"/>
              <a:ea typeface="Calibri"/>
              <a:cs typeface="Calibri"/>
              <a:sym typeface="Calibri"/>
            </a:endParaRPr>
          </a:p>
          <a:p>
            <a:pPr marL="1" lvl="0" indent="0" algn="just" rtl="0">
              <a:spcBef>
                <a:spcPts val="0"/>
              </a:spcBef>
              <a:spcAft>
                <a:spcPts val="0"/>
              </a:spcAft>
              <a:buSzPct val="92000"/>
              <a:buNone/>
            </a:pPr>
            <a:r>
              <a:rPr lang="de-DE" b="1" dirty="0">
                <a:latin typeface="Calibri"/>
                <a:ea typeface="Calibri"/>
                <a:cs typeface="Calibri"/>
                <a:sym typeface="Calibri"/>
              </a:rPr>
              <a:t>Judul</a:t>
            </a:r>
            <a:r>
              <a:rPr lang="de-DE" dirty="0">
                <a:latin typeface="Calibri"/>
                <a:ea typeface="Calibri"/>
                <a:cs typeface="Calibri"/>
                <a:sym typeface="Calibri"/>
              </a:rPr>
              <a:t> :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Simulasi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Konfigurasi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Pembuatan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VLAN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Perkantoran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Cisco Packet Tracer 8.2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Rancang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Bangun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Hotspot Dan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Manajemen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Bandwidth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Tp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-link Wireless Router Tl-wr840n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Membangun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Intrusion Detection System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Koneksi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Internet Rumah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Tangga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lang="de-DE" dirty="0">
              <a:latin typeface="Calibri"/>
              <a:ea typeface="Calibri"/>
              <a:cs typeface="Calibri"/>
              <a:sym typeface="Calibri"/>
            </a:endParaRP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Rancang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Bangun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LAN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Sederhana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Pada Rumah Kost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Topologi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Star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Perancangan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Implentasi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Adblock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Pada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Lan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Raspberry Pi 3 B+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Mikrotik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Routerboard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450g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Peningkatan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Performa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Cevest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Dalam Rangka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Mencapai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Efektifitas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Efisiensi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“Network Configuration”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Implementasi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Sistem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Keamanan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Server Cisco Secure Acs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Security Protocol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Tacacs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+ (Studi Kasus : PT. Indosat,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Tbk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Rancangan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Implementasi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Firewall Dalam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Pengembangan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Infrastruktur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Jaringan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Komputer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Di Pt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Computrade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Technology International</a:t>
            </a:r>
          </a:p>
          <a:p>
            <a:pPr marL="306000" lvl="0" indent="-305999" algn="just" rtl="0">
              <a:spcBef>
                <a:spcPts val="0"/>
              </a:spcBef>
              <a:spcAft>
                <a:spcPts val="0"/>
              </a:spcAft>
              <a:buSzPct val="92000"/>
              <a:buChar char="◼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Rancang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Bangun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Cloud Storage pada Tingkat RW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menggunakan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Owncloud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dan Ubuntu Server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2F2B-DF05-0A7D-3B77-7BFB2613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Daftar Pustaka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0E369-600B-212A-98DD-BC84F89DA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Buku</a:t>
            </a:r>
            <a:r>
              <a:rPr lang="en-US" sz="2000" dirty="0"/>
              <a:t> </a:t>
            </a:r>
            <a:r>
              <a:rPr lang="en-US" sz="2000" dirty="0" err="1"/>
              <a:t>Pedoman</a:t>
            </a:r>
            <a:r>
              <a:rPr lang="en-US" sz="2000" dirty="0"/>
              <a:t> </a:t>
            </a:r>
            <a:r>
              <a:rPr lang="en-US" sz="2000" dirty="0" err="1"/>
              <a:t>Penulisan</a:t>
            </a:r>
            <a:r>
              <a:rPr lang="en-US" sz="2000" dirty="0"/>
              <a:t> </a:t>
            </a:r>
            <a:r>
              <a:rPr lang="en-US" sz="2000" dirty="0" err="1"/>
              <a:t>Ilmiah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Ver 1.5 </a:t>
            </a:r>
            <a:r>
              <a:rPr lang="en-US" sz="2000" dirty="0" err="1"/>
              <a:t>tahun</a:t>
            </a:r>
            <a:r>
              <a:rPr lang="en-US" sz="2000" dirty="0"/>
              <a:t>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Ruchi Tuli, Analyzing Network Performance Parameters Using Wireshark, International Journal of Network Security and Its Application (IJNSA), Vol 11, No 1, </a:t>
            </a:r>
            <a:r>
              <a:rPr lang="en-US" sz="2000" dirty="0" err="1"/>
              <a:t>januari</a:t>
            </a:r>
            <a:r>
              <a:rPr lang="en-US" sz="2000" dirty="0"/>
              <a:t>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Apri</a:t>
            </a:r>
            <a:r>
              <a:rPr lang="en-US" sz="2000" dirty="0"/>
              <a:t> Siswanto, Abdul Syukur, </a:t>
            </a:r>
            <a:r>
              <a:rPr lang="en-US" sz="2000" dirty="0" err="1"/>
              <a:t>Evizal</a:t>
            </a:r>
            <a:r>
              <a:rPr lang="en-US" sz="2000" dirty="0"/>
              <a:t> Abdul Kadir dan Suratin, Network Traffic Monitoring and Analysis Using Packet Sniffer, Conference Paper, April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Priscillia Oppenheimer, Top-Down Network Design Third Edition, Cisco Press,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https://oss.oetiker.ch/mrtg/index.en.html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https://www.wireshark.org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https://www.wireshark.org/docs/wsug_html_chunked/ChapterIntroduction.html#ChIntroWhatIs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https://www.microsoft.com/en-us/download/4865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6"/>
              </a:rPr>
              <a:t>https://nmap.org</a:t>
            </a:r>
            <a:endParaRPr lang="en-US" sz="2000" dirty="0"/>
          </a:p>
        </p:txBody>
      </p:sp>
      <p:pic>
        <p:nvPicPr>
          <p:cNvPr id="157" name="Google Shape;157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47337" y="3622009"/>
            <a:ext cx="1230375" cy="189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46493" y="5157040"/>
            <a:ext cx="1282198" cy="1291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59673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013" y="1428750"/>
            <a:ext cx="10599974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TUGAS DARI JURUSAN</a:t>
            </a:r>
            <a:endParaRPr sz="4000" b="1"/>
          </a:p>
        </p:txBody>
      </p:sp>
      <p:sp>
        <p:nvSpPr>
          <p:cNvPr id="782" name="Google Shape;782;p55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Buatlah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draft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penulisan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bagian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pendahuluan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/Bab 1.</a:t>
            </a:r>
            <a:endParaRPr sz="2400" b="0" i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Kirim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400" b="0" i="0" u="sng" strike="noStrik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prodisi@gunadarma.ac.id</a:t>
            </a:r>
            <a:endParaRPr lang="en-US" sz="2400" b="0" i="0" u="sng" strike="noStrik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Paling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lambat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hari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Sabtu / 19 April 2025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pukul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23.59 WIB.</a:t>
            </a:r>
            <a:endParaRPr sz="2400" b="0" i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Subjek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Email dan Nama File : NamaMahasiswa_DraftBagian1</a:t>
            </a:r>
            <a:endParaRPr dirty="0"/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2208"/>
            </a:pPr>
            <a:r>
              <a:rPr lang="en-US" sz="22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</a:t>
            </a:r>
            <a:r>
              <a:rPr lang="en-US" sz="22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Widiastuti_DraftBagian1</a:t>
            </a:r>
            <a:endParaRPr dirty="0"/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Mahasiswa</a:t>
            </a:r>
            <a:r>
              <a:rPr lang="en-US" sz="2400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400" b="0" i="0" u="none" strike="noStrik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mengirim</a:t>
            </a:r>
            <a:r>
              <a:rPr lang="en-US" sz="2400" b="0" i="0" u="none" strike="noStrik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draft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penulisan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mendapat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 b="0" i="0" u="none" strike="noStrik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ertifikat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Sertifikat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dikirimkan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email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peserta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783" name="Google Shape;78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1480" y="1316926"/>
            <a:ext cx="3549404" cy="216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20629" y="3026573"/>
            <a:ext cx="1590178" cy="146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764" y="1328543"/>
            <a:ext cx="10080471" cy="420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/>
              <a:t>SUMBER REFERENSI / INFORMASI</a:t>
            </a:r>
            <a:endParaRPr/>
          </a:p>
        </p:txBody>
      </p:sp>
      <p:grpSp>
        <p:nvGrpSpPr>
          <p:cNvPr id="184" name="Google Shape;184;p7"/>
          <p:cNvGrpSpPr/>
          <p:nvPr/>
        </p:nvGrpSpPr>
        <p:grpSpPr>
          <a:xfrm>
            <a:off x="961227" y="2254247"/>
            <a:ext cx="6811174" cy="3985200"/>
            <a:chOff x="0" y="67424"/>
            <a:chExt cx="6811174" cy="3985200"/>
          </a:xfrm>
        </p:grpSpPr>
        <p:sp>
          <p:nvSpPr>
            <p:cNvPr id="185" name="Google Shape;185;p7"/>
            <p:cNvSpPr/>
            <p:nvPr/>
          </p:nvSpPr>
          <p:spPr>
            <a:xfrm>
              <a:off x="0" y="333104"/>
              <a:ext cx="6811174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rgbClr val="EB832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340558" y="67424"/>
              <a:ext cx="5629081" cy="531360"/>
            </a:xfrm>
            <a:prstGeom prst="roundRect">
              <a:avLst>
                <a:gd name="adj" fmla="val 16667"/>
              </a:avLst>
            </a:prstGeom>
            <a:solidFill>
              <a:srgbClr val="EB8327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7"/>
            <p:cNvSpPr txBox="1"/>
            <p:nvPr/>
          </p:nvSpPr>
          <p:spPr>
            <a:xfrm>
              <a:off x="366497" y="93363"/>
              <a:ext cx="5577203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200" tIns="0" rIns="1802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Jurnal</a:t>
              </a:r>
              <a:endParaRPr sz="18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0" y="1149584"/>
              <a:ext cx="6811174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rgbClr val="E4C3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340558" y="883904"/>
              <a:ext cx="5629081" cy="531360"/>
            </a:xfrm>
            <a:prstGeom prst="roundRect">
              <a:avLst>
                <a:gd name="adj" fmla="val 16667"/>
              </a:avLst>
            </a:prstGeom>
            <a:solidFill>
              <a:srgbClr val="E4C36C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7"/>
            <p:cNvSpPr txBox="1"/>
            <p:nvPr/>
          </p:nvSpPr>
          <p:spPr>
            <a:xfrm>
              <a:off x="366497" y="909843"/>
              <a:ext cx="5577203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200" tIns="0" rIns="1802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rPr lang="en-US" sz="1800" b="1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Artikel</a:t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0" y="1966064"/>
              <a:ext cx="6811174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40558" y="1700384"/>
              <a:ext cx="5629081" cy="53136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7"/>
            <p:cNvSpPr txBox="1"/>
            <p:nvPr/>
          </p:nvSpPr>
          <p:spPr>
            <a:xfrm>
              <a:off x="366497" y="1726323"/>
              <a:ext cx="5577203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200" tIns="0" rIns="1802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Gill Sans"/>
                <a:buNone/>
              </a:pPr>
              <a:r>
                <a:rPr lang="en-US" sz="1800" b="1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Buku</a:t>
              </a:r>
              <a:endParaRPr sz="18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0" y="2782544"/>
              <a:ext cx="6811174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rgbClr val="A9C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340558" y="2516864"/>
              <a:ext cx="5629081" cy="531360"/>
            </a:xfrm>
            <a:prstGeom prst="roundRect">
              <a:avLst>
                <a:gd name="adj" fmla="val 16667"/>
              </a:avLst>
            </a:prstGeom>
            <a:solidFill>
              <a:srgbClr val="A9C37B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 txBox="1"/>
            <p:nvPr/>
          </p:nvSpPr>
          <p:spPr>
            <a:xfrm>
              <a:off x="366497" y="2542803"/>
              <a:ext cx="5577203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200" tIns="0" rIns="1802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Publikasi : surat kabar, majalah,  radio, TV</a:t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0" y="3599024"/>
              <a:ext cx="6811174" cy="453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222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340558" y="3333344"/>
              <a:ext cx="5598137" cy="53136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222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 txBox="1"/>
            <p:nvPr/>
          </p:nvSpPr>
          <p:spPr>
            <a:xfrm>
              <a:off x="366497" y="3359283"/>
              <a:ext cx="5546259" cy="479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0200" tIns="0" rIns="1802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Kejadian nyata pada kehidupan  sehari - hari</a:t>
              </a:r>
              <a:endParaRPr/>
            </a:p>
          </p:txBody>
        </p:sp>
      </p:grpSp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1599" y="1717990"/>
            <a:ext cx="1632856" cy="163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 descr="Article Icon Stock Illustrations – 32,632 Article Icon Stock Illustrations,  Vectors &amp; Clipart - Dreamstim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4413" y="2336188"/>
            <a:ext cx="1393367" cy="1620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 descr="Book - Free education icon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0551" y="3511755"/>
            <a:ext cx="1244078" cy="124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7" descr="Tv - Free technology ic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07051" y="4209008"/>
            <a:ext cx="1393368" cy="139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7" descr="Event - Free signaling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43531" y="4897880"/>
            <a:ext cx="1408992" cy="140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MENULIS DOKUMEN PI</a:t>
            </a:r>
            <a:endParaRPr/>
          </a:p>
        </p:txBody>
      </p:sp>
      <p:sp>
        <p:nvSpPr>
          <p:cNvPr id="582" name="Google Shape;582;p34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72"/>
              <a:buNone/>
            </a:pPr>
            <a:endParaRPr/>
          </a:p>
        </p:txBody>
      </p:sp>
      <p:pic>
        <p:nvPicPr>
          <p:cNvPr id="583" name="Google Shape;58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6903" y="5430236"/>
            <a:ext cx="936286" cy="83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8873" y="3181131"/>
            <a:ext cx="604366" cy="124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662" y="2928472"/>
            <a:ext cx="2529221" cy="3451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6" name="Google Shape;586;p34"/>
          <p:cNvGrpSpPr/>
          <p:nvPr/>
        </p:nvGrpSpPr>
        <p:grpSpPr>
          <a:xfrm>
            <a:off x="4217505" y="4004052"/>
            <a:ext cx="1629334" cy="2237152"/>
            <a:chOff x="0" y="0"/>
            <a:chExt cx="8080691" cy="8870065"/>
          </a:xfrm>
        </p:grpSpPr>
        <p:pic>
          <p:nvPicPr>
            <p:cNvPr id="587" name="Google Shape;587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89E201F-0C2F-0484-05CA-5F0827EC5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141715"/>
              </p:ext>
            </p:extLst>
          </p:nvPr>
        </p:nvGraphicFramePr>
        <p:xfrm>
          <a:off x="6644859" y="3323682"/>
          <a:ext cx="4338983" cy="2818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39214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b="1" dirty="0"/>
              <a:t>BAGIAN AWAL DOKUMEN PI</a:t>
            </a:r>
            <a:endParaRPr b="1" dirty="0"/>
          </a:p>
        </p:txBody>
      </p:sp>
      <p:sp>
        <p:nvSpPr>
          <p:cNvPr id="595" name="Google Shape;595;p35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Halaman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Sampul</a:t>
            </a:r>
            <a:endParaRPr lang="en-US" sz="3600" dirty="0">
              <a:latin typeface="Calibri"/>
              <a:ea typeface="Calibri"/>
              <a:cs typeface="Calibri"/>
              <a:sym typeface="Calibri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Halaman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Judul</a:t>
            </a:r>
            <a:endParaRPr lang="en-US" sz="3600" dirty="0">
              <a:latin typeface="Calibri"/>
              <a:ea typeface="Calibri"/>
              <a:cs typeface="Calibri"/>
              <a:sym typeface="Calibri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Halaman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Pernyataan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Orisinalitas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Publikasi</a:t>
            </a:r>
            <a:endParaRPr lang="en-US" sz="3600" dirty="0">
              <a:latin typeface="Calibri"/>
              <a:ea typeface="Calibri"/>
              <a:cs typeface="Calibri"/>
              <a:sym typeface="Calibri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Halaman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Pengesahan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Abstrak</a:t>
            </a:r>
            <a:endParaRPr lang="en-US" sz="3600" dirty="0">
              <a:latin typeface="Calibri"/>
              <a:ea typeface="Calibri"/>
              <a:cs typeface="Calibri"/>
              <a:sym typeface="Calibri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Kata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Pengantar</a:t>
            </a:r>
            <a:endParaRPr lang="en-US" sz="3600" dirty="0">
              <a:latin typeface="Calibri"/>
              <a:ea typeface="Calibri"/>
              <a:cs typeface="Calibri"/>
              <a:sym typeface="Calibri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Daftar Isi</a:t>
            </a:r>
          </a:p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12"/>
              <a:buFont typeface="Arial"/>
              <a:buChar char="•"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Daftar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Tabel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, Daftar Gambar, Daftar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Rumus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, Daftar Lampiran (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jika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err="1">
                <a:latin typeface="Calibri"/>
                <a:ea typeface="Calibri"/>
                <a:cs typeface="Calibri"/>
                <a:sym typeface="Calibri"/>
              </a:rPr>
              <a:t>diperlukan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3" name="Google Shape;628;p37">
            <a:extLst>
              <a:ext uri="{FF2B5EF4-FFF2-40B4-BE49-F238E27FC236}">
                <a16:creationId xmlns:a16="http://schemas.microsoft.com/office/drawing/2014/main" id="{7344B44F-1AA6-AAC2-F63C-8B42B08D21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402417" y="1209056"/>
            <a:ext cx="2385391" cy="2782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18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BAGIAN AWAL DOKUMEN PI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04F6BE-E4CD-89D9-DD01-799CEB69B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00288" y="2540578"/>
            <a:ext cx="2435371" cy="3267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2671" y="2540578"/>
            <a:ext cx="2338415" cy="3267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94861" y="2540578"/>
            <a:ext cx="2498239" cy="32676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2496" y="5994400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Halaman</a:t>
            </a:r>
            <a:r>
              <a:rPr lang="en-US" sz="1200" b="1" dirty="0"/>
              <a:t> </a:t>
            </a:r>
            <a:r>
              <a:rPr lang="en-US" sz="1200" b="1" dirty="0" err="1"/>
              <a:t>Judul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21557" y="5981700"/>
            <a:ext cx="2314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b="1" dirty="0"/>
              <a:t>Halaman Pernyataan Orisinalitas dan Publikasi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38851" y="6061331"/>
            <a:ext cx="2314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200" b="1" dirty="0"/>
              <a:t>Abstrak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552303" y="2540579"/>
            <a:ext cx="2500650" cy="32676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73478" y="6061332"/>
            <a:ext cx="2314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b="1" dirty="0"/>
              <a:t>Halaman Pengesahan</a:t>
            </a:r>
          </a:p>
        </p:txBody>
      </p:sp>
    </p:spTree>
    <p:extLst>
      <p:ext uri="{BB962C8B-B14F-4D97-AF65-F5344CB8AC3E}">
        <p14:creationId xmlns:p14="http://schemas.microsoft.com/office/powerpoint/2010/main" val="16197031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</TotalTime>
  <Words>3429</Words>
  <Application>Microsoft Office PowerPoint</Application>
  <PresentationFormat>Widescreen</PresentationFormat>
  <Paragraphs>320</Paragraphs>
  <Slides>54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Noto Sans Symbols</vt:lpstr>
      <vt:lpstr>Calibri</vt:lpstr>
      <vt:lpstr>Gill Sans</vt:lpstr>
      <vt:lpstr>Wingdings</vt:lpstr>
      <vt:lpstr>Aptos Narrow</vt:lpstr>
      <vt:lpstr>Dividend</vt:lpstr>
      <vt:lpstr>PowerPoint Presentation</vt:lpstr>
      <vt:lpstr>OUTLINE</vt:lpstr>
      <vt:lpstr>TAHAPAN PENELITIAN</vt:lpstr>
      <vt:lpstr>TAHAPAN PENELITIAN</vt:lpstr>
      <vt:lpstr>MENENTUKAN TEMA PENELITIAN</vt:lpstr>
      <vt:lpstr>SUMBER REFERENSI / INFORMASI</vt:lpstr>
      <vt:lpstr>MENULIS DOKUMEN PI</vt:lpstr>
      <vt:lpstr>BAGIAN AWAL DOKUMEN PI</vt:lpstr>
      <vt:lpstr>BAGIAN AWAL DOKUMEN PI</vt:lpstr>
      <vt:lpstr>ISI DOKUMEN PI</vt:lpstr>
      <vt:lpstr>ISI – Pendahuluan (BAB I)</vt:lpstr>
      <vt:lpstr>ISI – Pendahuluan (BAB I)</vt:lpstr>
      <vt:lpstr>ISI – Pendahuluan (BAB I)</vt:lpstr>
      <vt:lpstr>ISI – Tinjauan Pustaka (BAB II)</vt:lpstr>
      <vt:lpstr>ISI – Pembahasan (BAB III)</vt:lpstr>
      <vt:lpstr>ISI – Pembahasan (BAB III)</vt:lpstr>
      <vt:lpstr>ISI – Penutup (BAB IV)</vt:lpstr>
      <vt:lpstr>Bagian Akhir – Daftar Pustaka </vt:lpstr>
      <vt:lpstr>Bagian Akhir - Lampiran</vt:lpstr>
      <vt:lpstr>TEKNOLOGI INFORMASI, JARINGAN DAN KEAMANAN SISTEM INFORMASI</vt:lpstr>
      <vt:lpstr>KONSEP DASAR INFRASTRUKTUR TI</vt:lpstr>
      <vt:lpstr>ARSITEKTUR DAN MANAJEMEN JARINGAN</vt:lpstr>
      <vt:lpstr>IMPLEMENTASI CLOUD STORAGE</vt:lpstr>
      <vt:lpstr>TANTANGAN DALAM PENGELOLAAN INFRASTRUKTUR TI DAN JARINGAN</vt:lpstr>
      <vt:lpstr>ANCAMAN KEAMANAN DAN RISIKO PADA SISTEM INFORMASI</vt:lpstr>
      <vt:lpstr>SIKLUS/METODE DISAIN JARINGAN DAN IMPLEMENTASI</vt:lpstr>
      <vt:lpstr>A. Systems Development Life Cycles</vt:lpstr>
      <vt:lpstr>A. Systems Development Life Cycles</vt:lpstr>
      <vt:lpstr>B. The Plan Design Implement Operate Optimize (PDIOO) Network Life Cycle</vt:lpstr>
      <vt:lpstr>B. The Plan Design Implement Operate Optimize (PDIOO) Network Life Cycle</vt:lpstr>
      <vt:lpstr>TOOLS YANG DAPAT DIGUNAKAN UNTUK MANAJEMEN JARINGAN KOMPUTER</vt:lpstr>
      <vt:lpstr>Multi Router Traffic Grapher - MRTG</vt:lpstr>
      <vt:lpstr>Wireshark</vt:lpstr>
      <vt:lpstr>Microsoft Network Monitor</vt:lpstr>
      <vt:lpstr>NMAP</vt:lpstr>
      <vt:lpstr>TOOLS LAINNYA</vt:lpstr>
      <vt:lpstr>CONTOH PENULISAN ILMIAH</vt:lpstr>
      <vt:lpstr>CONTOH PENULISAN ILMIAH</vt:lpstr>
      <vt:lpstr>CONTOH PENULISAN ILMIAH (MEMBANGUN IT NETWORK INFRASTRUKTUR UNTUK PT. ABC)</vt:lpstr>
      <vt:lpstr>CONTOH PENULISAN ILMIAH (MEMBANGUN IT NETWORK INFRASTRUKTUR UNTUK PT. ABC)</vt:lpstr>
      <vt:lpstr>CONTOH PENULISAN ILMIAH (MEMBANGUN IT NETWORK INFRASTRUKTUR UNTUK PT. ABC)</vt:lpstr>
      <vt:lpstr>CONTOH PENULISAN ILMIAH (MEMBANGUN IT NETWORK INFRASTRUKTUR UNTUK PT. ABC)</vt:lpstr>
      <vt:lpstr>CONTOH PENULISAN ILMIAH (MEMBANGUN IT NETWORK INFRASTRUKTUR UNTUK PT. ABC)</vt:lpstr>
      <vt:lpstr>CONTOH PENULISAN ILMIAH (MEMBANGUN IT NETWORK INFRASTRUKTUR UNTUK PT. ABC)</vt:lpstr>
      <vt:lpstr>CONTOH PENULISAN ILMIAH (MEMBANGUN IT NETWORK INFRASTRUKTUR UNTUK PT. ABC)</vt:lpstr>
      <vt:lpstr>CONTOH PENULISAN ILMIAH (MEMBANGUN IT NETWORK INFRASTRUKTUR UNTUK PT. ABC)</vt:lpstr>
      <vt:lpstr>CONTOH PENULISAN ILMIAH (MEMBANGUN IT NETWORK INFRASTRUKTUR UNTUK PT. ABC)</vt:lpstr>
      <vt:lpstr>CONTOH PENULISAN ILMIAH (MEMBANGUN IT NETWORK INFRASTRUKTUR UNTUK PT. ABC)</vt:lpstr>
      <vt:lpstr>CONTOH TEMA DAN JUDUL PENULISAN ILMIAH</vt:lpstr>
      <vt:lpstr>CONTOH TEMA DAN JUDUL PENULISAN ILMIAH</vt:lpstr>
      <vt:lpstr>Daftar Pustaka</vt:lpstr>
      <vt:lpstr>PowerPoint Presentation</vt:lpstr>
      <vt:lpstr>TUGAS DARI JURUSAN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Hidayat</dc:creator>
  <cp:lastModifiedBy>Ahmad Hidayat</cp:lastModifiedBy>
  <cp:revision>43</cp:revision>
  <dcterms:created xsi:type="dcterms:W3CDTF">2023-03-30T21:05:05Z</dcterms:created>
  <dcterms:modified xsi:type="dcterms:W3CDTF">2025-03-21T08:49:02Z</dcterms:modified>
</cp:coreProperties>
</file>